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56" r:id="rId2"/>
    <p:sldId id="258" r:id="rId3"/>
    <p:sldId id="267" r:id="rId4"/>
    <p:sldId id="281" r:id="rId5"/>
    <p:sldId id="268" r:id="rId6"/>
    <p:sldId id="277" r:id="rId7"/>
    <p:sldId id="272" r:id="rId8"/>
    <p:sldId id="278" r:id="rId9"/>
    <p:sldId id="284" r:id="rId10"/>
    <p:sldId id="287" r:id="rId11"/>
    <p:sldId id="283" r:id="rId12"/>
    <p:sldId id="286" r:id="rId13"/>
    <p:sldId id="270" r:id="rId14"/>
    <p:sldId id="285" r:id="rId15"/>
    <p:sldId id="280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F3824"/>
    <a:srgbClr val="D0C0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845D2-AF1F-4127-986F-62B41448F64E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27957-550C-412B-98F1-EE6A51560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27957-550C-412B-98F1-EE6A515600E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3F6BFB0-EE86-4D59-A4D1-7188BA349528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8078E51-C4A3-43EC-B09F-25E4BC291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FB0-EE86-4D59-A4D1-7188BA349528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E51-C4A3-43EC-B09F-25E4BC291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FB0-EE86-4D59-A4D1-7188BA349528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E51-C4A3-43EC-B09F-25E4BC291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FB0-EE86-4D59-A4D1-7188BA349528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E51-C4A3-43EC-B09F-25E4BC291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FB0-EE86-4D59-A4D1-7188BA349528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E51-C4A3-43EC-B09F-25E4BC291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FB0-EE86-4D59-A4D1-7188BA349528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E51-C4A3-43EC-B09F-25E4BC291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F6BFB0-EE86-4D59-A4D1-7188BA349528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078E51-C4A3-43EC-B09F-25E4BC2911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3F6BFB0-EE86-4D59-A4D1-7188BA349528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8078E51-C4A3-43EC-B09F-25E4BC291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FB0-EE86-4D59-A4D1-7188BA349528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E51-C4A3-43EC-B09F-25E4BC291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FB0-EE86-4D59-A4D1-7188BA349528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E51-C4A3-43EC-B09F-25E4BC291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FB0-EE86-4D59-A4D1-7188BA349528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E51-C4A3-43EC-B09F-25E4BC291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3F6BFB0-EE86-4D59-A4D1-7188BA349528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8078E51-C4A3-43EC-B09F-25E4BC291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305800" cy="1676400"/>
          </a:xfrm>
          <a:ln>
            <a:noFill/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  <a:scene3d>
            <a:camera prst="perspectiveRelaxedModerately"/>
            <a:lightRig rig="threePt" dir="t"/>
          </a:scene3d>
          <a:sp3d>
            <a:bevelT w="152400"/>
          </a:sp3d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rgbClr val="D0C07A"/>
                </a:solidFill>
                <a:latin typeface="Tw Cen MT Condensed" pitchFamily="34" charset="0"/>
              </a:rPr>
              <a:t>CCR</a:t>
            </a:r>
            <a:r>
              <a:rPr lang="en-US" sz="6000" b="1" dirty="0" smtClean="0">
                <a:solidFill>
                  <a:srgbClr val="D0C07A"/>
                </a:solidFill>
                <a:latin typeface="Tw Cen MT Condensed" pitchFamily="34" charset="0"/>
              </a:rPr>
              <a:t/>
            </a:r>
            <a:br>
              <a:rPr lang="en-US" sz="6000" b="1" dirty="0" smtClean="0">
                <a:solidFill>
                  <a:srgbClr val="D0C07A"/>
                </a:solidFill>
                <a:latin typeface="Tw Cen MT Condensed" pitchFamily="34" charset="0"/>
              </a:rPr>
            </a:br>
            <a:r>
              <a:rPr lang="en-US" sz="3600" b="1" dirty="0" smtClean="0">
                <a:solidFill>
                  <a:srgbClr val="D0C07A"/>
                </a:solidFill>
                <a:latin typeface="Tw Cen MT Condensed" pitchFamily="34" charset="0"/>
              </a:rPr>
              <a:t>(COMPUTER CONTROLLED RAILROAD)</a:t>
            </a:r>
            <a:endParaRPr lang="en-US" sz="3600" b="1" dirty="0">
              <a:solidFill>
                <a:srgbClr val="D0C07A"/>
              </a:solidFill>
              <a:latin typeface="Tw Cen MT Condensed" pitchFamily="34" charset="0"/>
            </a:endParaRPr>
          </a:p>
        </p:txBody>
      </p:sp>
      <p:pic>
        <p:nvPicPr>
          <p:cNvPr id="4" name="Content Placeholder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667000"/>
            <a:ext cx="2514600" cy="199620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5400000">
              <a:rot lat="0" lon="20400000" rev="0"/>
            </a:camera>
            <a:lightRig rig="harsh" dir="t">
              <a:rot lat="0" lon="0" rev="3000000"/>
            </a:lightRig>
          </a:scene3d>
          <a:sp3d extrusionH="95250" prstMaterial="flat">
            <a:bevelT w="31750" h="25400" prst="angle"/>
            <a:bevelB w="6350" h="0" prst="angle"/>
            <a:contourClr>
              <a:srgbClr val="FFFFFF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334000"/>
            <a:ext cx="8305800" cy="1676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2F3824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A Senior</a:t>
            </a:r>
            <a:r>
              <a:rPr kumimoji="0" lang="en-US" sz="2500" i="0" u="none" strike="noStrike" kern="1200" cap="none" spc="0" normalizeH="0" noProof="0" dirty="0" smtClean="0">
                <a:ln>
                  <a:noFill/>
                </a:ln>
                <a:solidFill>
                  <a:srgbClr val="2F3824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en-US" sz="2500" i="0" u="none" strike="noStrike" kern="1200" cap="none" spc="0" normalizeH="0" noProof="0" dirty="0" err="1" smtClean="0">
                <a:ln>
                  <a:noFill/>
                </a:ln>
                <a:solidFill>
                  <a:srgbClr val="2F3824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Capston</a:t>
            </a:r>
            <a:r>
              <a:rPr lang="en-US" sz="2500" dirty="0" smtClean="0">
                <a:solidFill>
                  <a:srgbClr val="2F3824"/>
                </a:solidFill>
                <a:latin typeface="Verdana" pitchFamily="34" charset="0"/>
                <a:ea typeface="+mj-ea"/>
                <a:cs typeface="+mj-cs"/>
              </a:rPr>
              <a:t>e Project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solidFill>
                  <a:srgbClr val="2F3824"/>
                </a:solidFill>
                <a:latin typeface="Verdana" pitchFamily="34" charset="0"/>
                <a:ea typeface="+mj-ea"/>
                <a:cs typeface="+mj-cs"/>
              </a:rPr>
              <a:t>Brice </a:t>
            </a:r>
            <a:r>
              <a:rPr lang="en-US" sz="2500" dirty="0" err="1" smtClean="0">
                <a:solidFill>
                  <a:srgbClr val="2F3824"/>
                </a:solidFill>
                <a:latin typeface="Verdana" pitchFamily="34" charset="0"/>
                <a:ea typeface="+mj-ea"/>
                <a:cs typeface="+mj-cs"/>
              </a:rPr>
              <a:t>Hilgemann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2F3824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w Cen MT Condensed" pitchFamily="34" charset="0"/>
              </a:rPr>
              <a:t>Behind the Scenes Structures</a:t>
            </a:r>
            <a:endParaRPr lang="en-US" sz="4800" b="1" dirty="0">
              <a:latin typeface="Tw Cen MT Condens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724400"/>
          </a:xfrm>
        </p:spPr>
        <p:txBody>
          <a:bodyPr>
            <a:noAutofit/>
          </a:bodyPr>
          <a:lstStyle/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Structures that hold ownership</a:t>
            </a:r>
          </a:p>
          <a:p>
            <a:pPr marL="981583" lvl="1" indent="-457200"/>
            <a:r>
              <a:rPr lang="en-US" sz="2200" dirty="0" smtClean="0">
                <a:latin typeface="Verdana" pitchFamily="34" charset="0"/>
              </a:rPr>
              <a:t>Prevent collisions</a:t>
            </a:r>
          </a:p>
          <a:p>
            <a:pPr marL="981583" lvl="1" indent="-457200"/>
            <a:r>
              <a:rPr lang="en-US" sz="2200" dirty="0" smtClean="0">
                <a:latin typeface="Verdana" pitchFamily="34" charset="0"/>
              </a:rPr>
              <a:t>Used in sending updates</a:t>
            </a:r>
          </a:p>
          <a:p>
            <a:pPr marL="981583" lvl="1" indent="-457200"/>
            <a:r>
              <a:rPr lang="en-US" sz="2200" dirty="0" smtClean="0">
                <a:latin typeface="Verdana" pitchFamily="34" charset="0"/>
              </a:rPr>
              <a:t>Used for visuals</a:t>
            </a:r>
          </a:p>
          <a:p>
            <a:pPr marL="981583" lvl="1" indent="-457200"/>
            <a:r>
              <a:rPr lang="en-US" sz="2200" dirty="0" smtClean="0">
                <a:latin typeface="Verdana" pitchFamily="34" charset="0"/>
              </a:rPr>
              <a:t>Monitors hold integrity</a:t>
            </a:r>
          </a:p>
          <a:p>
            <a:pPr marL="981583" lvl="1" indent="-457200"/>
            <a:endParaRPr lang="en-US" sz="2200" dirty="0" smtClean="0">
              <a:latin typeface="Verdana" pitchFamily="34" charset="0"/>
            </a:endParaRPr>
          </a:p>
          <a:p>
            <a:pPr marL="688975" indent="-457200">
              <a:buNone/>
            </a:pPr>
            <a:endParaRPr lang="en-US" sz="2200" dirty="0" smtClean="0">
              <a:latin typeface="Verdana" pitchFamily="34" charset="0"/>
            </a:endParaRPr>
          </a:p>
          <a:p>
            <a:pPr marL="688975" indent="-457200">
              <a:buNone/>
            </a:pPr>
            <a:endParaRPr lang="en-US" dirty="0" smtClean="0">
              <a:latin typeface="Verdana" pitchFamily="34" charset="0"/>
            </a:endParaRPr>
          </a:p>
          <a:p>
            <a:pPr marL="688975" indent="-457200">
              <a:lnSpc>
                <a:spcPct val="150000"/>
              </a:lnSpc>
              <a:buNone/>
            </a:pPr>
            <a:r>
              <a:rPr lang="en-US" sz="2000" dirty="0" smtClean="0">
                <a:latin typeface="Verdana" pitchFamily="34" charset="0"/>
              </a:rPr>
              <a:t/>
            </a:r>
            <a:br>
              <a:rPr lang="en-US" sz="2000" dirty="0" smtClean="0">
                <a:latin typeface="Verdana" pitchFamily="34" charset="0"/>
              </a:rPr>
            </a:br>
            <a:endParaRPr lang="en-US" sz="2000" dirty="0">
              <a:latin typeface="Verdan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0" y="4968240"/>
          <a:ext cx="4114800" cy="135636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 smtClean="0">
                          <a:latin typeface="Verdana" pitchFamily="34" charset="0"/>
                          <a:ea typeface="Calibri"/>
                          <a:cs typeface="Times New Roman"/>
                        </a:rPr>
                        <a:t>Turnout</a:t>
                      </a:r>
                      <a:r>
                        <a:rPr lang="en-US" sz="1100" b="1" u="sng" baseline="0" dirty="0" smtClean="0">
                          <a:latin typeface="Verdana" pitchFamily="34" charset="0"/>
                          <a:ea typeface="Calibri"/>
                          <a:cs typeface="Times New Roman"/>
                        </a:rPr>
                        <a:t> #</a:t>
                      </a:r>
                      <a:endParaRPr lang="en-US" sz="1100" u="sng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 smtClean="0">
                          <a:latin typeface="Verdana" pitchFamily="34" charset="0"/>
                          <a:ea typeface="Calibri"/>
                          <a:cs typeface="Times New Roman"/>
                        </a:rPr>
                        <a:t>Turnout State</a:t>
                      </a:r>
                      <a:endParaRPr lang="en-US" sz="1100" u="sng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 smtClean="0">
                          <a:latin typeface="Verdana" pitchFamily="34" charset="0"/>
                          <a:ea typeface="Calibri"/>
                          <a:cs typeface="Times New Roman"/>
                        </a:rPr>
                        <a:t>Turnout Owner</a:t>
                      </a:r>
                      <a:endParaRPr lang="en-US" sz="1100" b="1" u="sng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itchFamily="34" charset="0"/>
                        </a:rPr>
                        <a:t>4</a:t>
                      </a:r>
                      <a:endParaRPr lang="en-US" sz="1100" dirty="0">
                        <a:latin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itchFamily="34" charset="0"/>
                        </a:rPr>
                        <a:t>top</a:t>
                      </a:r>
                      <a:endParaRPr lang="en-US" sz="1100" dirty="0">
                        <a:latin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Verdana" pitchFamily="34" charset="0"/>
                          <a:ea typeface="Calibri"/>
                          <a:cs typeface="Times New Roman"/>
                        </a:rPr>
                        <a:t>none</a:t>
                      </a:r>
                      <a:endParaRPr lang="en-US" sz="11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itchFamily="34" charset="0"/>
                        </a:rPr>
                        <a:t>8</a:t>
                      </a:r>
                      <a:endParaRPr lang="en-US" sz="1100" dirty="0">
                        <a:latin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itchFamily="34" charset="0"/>
                        </a:rPr>
                        <a:t>bottom</a:t>
                      </a:r>
                      <a:endParaRPr lang="en-US" sz="1100" dirty="0">
                        <a:latin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Verdana" pitchFamily="34" charset="0"/>
                          <a:ea typeface="Calibri"/>
                          <a:cs typeface="Times New Roman"/>
                        </a:rPr>
                        <a:t>none</a:t>
                      </a:r>
                      <a:endParaRPr lang="en-US" sz="11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itchFamily="34" charset="0"/>
                        </a:rPr>
                        <a:t>12</a:t>
                      </a:r>
                      <a:endParaRPr lang="en-US" sz="1100" dirty="0">
                        <a:latin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itchFamily="34" charset="0"/>
                        </a:rPr>
                        <a:t>top</a:t>
                      </a:r>
                      <a:endParaRPr lang="en-US" sz="1100" dirty="0">
                        <a:latin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Verdana" pitchFamily="34" charset="0"/>
                          <a:ea typeface="Calibri"/>
                          <a:cs typeface="Times New Roman"/>
                        </a:rPr>
                        <a:t>none</a:t>
                      </a:r>
                      <a:endParaRPr lang="en-US" sz="11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itchFamily="34" charset="0"/>
                        </a:rPr>
                        <a:t>16</a:t>
                      </a:r>
                      <a:endParaRPr lang="en-US" sz="1100" dirty="0">
                        <a:latin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itchFamily="34" charset="0"/>
                        </a:rPr>
                        <a:t>top</a:t>
                      </a:r>
                      <a:endParaRPr lang="en-US" sz="1100" dirty="0">
                        <a:latin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Verdana" pitchFamily="34" charset="0"/>
                          <a:ea typeface="Calibri"/>
                          <a:cs typeface="Times New Roman"/>
                        </a:rPr>
                        <a:t>none</a:t>
                      </a:r>
                      <a:endParaRPr lang="en-US" sz="11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>
          <a:xfrm>
            <a:off x="762000" y="4282440"/>
            <a:ext cx="82296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88975" marR="0" lvl="0" indent="-45720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Example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: Turnout Structure</a:t>
            </a:r>
          </a:p>
          <a:p>
            <a:pPr marL="688975" marR="0" lvl="0" indent="-45720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9" name="Picture 8" descr="green_tra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1828800"/>
            <a:ext cx="1600200" cy="1034796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w Cen MT Condensed" pitchFamily="34" charset="0"/>
              </a:rPr>
              <a:t>Exceptions</a:t>
            </a:r>
            <a:endParaRPr lang="en-US" sz="4800" b="1" dirty="0">
              <a:latin typeface="Tw Cen MT Condense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724400"/>
          </a:xfrm>
        </p:spPr>
        <p:txBody>
          <a:bodyPr>
            <a:noAutofit/>
          </a:bodyPr>
          <a:lstStyle/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Real-time communication lapses</a:t>
            </a: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AIU </a:t>
            </a:r>
            <a:r>
              <a:rPr lang="en-US" sz="2400" dirty="0" smtClean="0">
                <a:latin typeface="Verdana" pitchFamily="34" charset="0"/>
              </a:rPr>
              <a:t>processing</a:t>
            </a:r>
          </a:p>
          <a:p>
            <a:pPr marL="981583" lvl="1" indent="-457200"/>
            <a:r>
              <a:rPr lang="en-US" sz="2200" dirty="0" smtClean="0">
                <a:latin typeface="Verdana" pitchFamily="34" charset="0"/>
              </a:rPr>
              <a:t>Infrequent sensor misses</a:t>
            </a:r>
            <a:endParaRPr lang="en-US" sz="2200" dirty="0" smtClean="0">
              <a:latin typeface="Verdana" pitchFamily="34" charset="0"/>
            </a:endParaRP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Derailments</a:t>
            </a: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Track shortages</a:t>
            </a:r>
          </a:p>
          <a:p>
            <a:pPr marL="688975" indent="-457200">
              <a:lnSpc>
                <a:spcPct val="150000"/>
              </a:lnSpc>
            </a:pPr>
            <a:endParaRPr lang="en-US" sz="2400" dirty="0" smtClean="0">
              <a:latin typeface="Verdana" pitchFamily="34" charset="0"/>
            </a:endParaRPr>
          </a:p>
          <a:p>
            <a:pPr marL="688975" indent="-457200">
              <a:lnSpc>
                <a:spcPct val="150000"/>
              </a:lnSpc>
              <a:buNone/>
            </a:pPr>
            <a:r>
              <a:rPr lang="en-US" sz="2000" dirty="0" smtClean="0">
                <a:latin typeface="Verdana" pitchFamily="34" charset="0"/>
              </a:rPr>
              <a:t/>
            </a:r>
            <a:br>
              <a:rPr lang="en-US" sz="2000" dirty="0" smtClean="0">
                <a:latin typeface="Verdana" pitchFamily="34" charset="0"/>
              </a:rPr>
            </a:br>
            <a:endParaRPr lang="en-US" sz="2000" dirty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rror_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1752600"/>
            <a:ext cx="1625397" cy="13587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w Cen MT Condensed" pitchFamily="34" charset="0"/>
              </a:rPr>
              <a:t>Methodology</a:t>
            </a:r>
            <a:endParaRPr lang="en-US" sz="4800" b="1" dirty="0">
              <a:latin typeface="Tw Cen MT Condense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724400"/>
          </a:xfrm>
        </p:spPr>
        <p:txBody>
          <a:bodyPr>
            <a:noAutofit/>
          </a:bodyPr>
          <a:lstStyle/>
          <a:p>
            <a:pPr marL="688975" indent="-457200"/>
            <a:r>
              <a:rPr lang="en-US" sz="2400" dirty="0" smtClean="0">
                <a:latin typeface="Verdana" pitchFamily="34" charset="0"/>
              </a:rPr>
              <a:t>Rapid prototype development</a:t>
            </a:r>
          </a:p>
          <a:p>
            <a:pPr marL="981583" lvl="1" indent="-457200"/>
            <a:r>
              <a:rPr lang="en-US" sz="2200" dirty="0" smtClean="0">
                <a:latin typeface="Verdana" pitchFamily="34" charset="0"/>
              </a:rPr>
              <a:t>Scaffolding</a:t>
            </a: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Modularity and Flexibility</a:t>
            </a:r>
            <a:endParaRPr lang="en-US" sz="2400" dirty="0" smtClean="0">
              <a:latin typeface="Verdana" pitchFamily="34" charset="0"/>
            </a:endParaRP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Back-up and make small changes</a:t>
            </a: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Create diagrams and flow charts</a:t>
            </a: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Document throughout development</a:t>
            </a:r>
            <a:r>
              <a:rPr lang="en-US" sz="2000" dirty="0" smtClean="0">
                <a:latin typeface="Verdana" pitchFamily="34" charset="0"/>
              </a:rPr>
              <a:t/>
            </a:r>
            <a:br>
              <a:rPr lang="en-US" sz="2000" dirty="0" smtClean="0">
                <a:latin typeface="Verdana" pitchFamily="34" charset="0"/>
              </a:rPr>
            </a:br>
            <a:endParaRPr lang="en-US" sz="2000" dirty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1676400"/>
            <a:ext cx="1287426" cy="1022018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server1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0200" y="4953000"/>
            <a:ext cx="1066022" cy="827314"/>
          </a:xfrm>
          <a:prstGeom prst="rect">
            <a:avLst/>
          </a:prstGeom>
        </p:spPr>
      </p:pic>
      <p:pic>
        <p:nvPicPr>
          <p:cNvPr id="9" name="Picture 8" descr="ccr2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8800" y="5105400"/>
            <a:ext cx="1705595" cy="1147435"/>
          </a:xfrm>
          <a:prstGeom prst="rect">
            <a:avLst/>
          </a:prstGeom>
        </p:spPr>
      </p:pic>
      <p:pic>
        <p:nvPicPr>
          <p:cNvPr id="10" name="Picture 9" descr="server3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33600" y="5334000"/>
            <a:ext cx="1524000" cy="106680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5257800"/>
            <a:ext cx="1905000" cy="133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cr1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67969" y="5029200"/>
            <a:ext cx="838200" cy="828304"/>
          </a:xfrm>
          <a:prstGeom prst="rect">
            <a:avLst/>
          </a:prstGeom>
        </p:spPr>
      </p:pic>
      <p:pic>
        <p:nvPicPr>
          <p:cNvPr id="13" name="Picture 12" descr="ccr2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96569" y="5181600"/>
            <a:ext cx="762000" cy="1066800"/>
          </a:xfrm>
          <a:prstGeom prst="rect">
            <a:avLst/>
          </a:prstGeom>
        </p:spPr>
      </p:pic>
      <p:pic>
        <p:nvPicPr>
          <p:cNvPr id="14" name="Picture 13" descr="ccr3.pn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867400" y="5410200"/>
            <a:ext cx="762000" cy="990600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06169" y="5181600"/>
            <a:ext cx="103283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305800" cy="1676400"/>
          </a:xfrm>
          <a:ln>
            <a:noFill/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  <a:scene3d>
            <a:camera prst="perspectiveRelaxedModerately"/>
            <a:lightRig rig="threePt" dir="t"/>
          </a:scene3d>
          <a:sp3d>
            <a:bevelT w="152400"/>
          </a:sp3d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D0C07A"/>
                </a:solidFill>
                <a:latin typeface="Tw Cen MT Condensed" pitchFamily="34" charset="0"/>
              </a:rPr>
              <a:t>DEMONSTRATION</a:t>
            </a:r>
            <a:r>
              <a:rPr lang="en-US" sz="6000" b="1" dirty="0" smtClean="0">
                <a:solidFill>
                  <a:srgbClr val="D0C07A"/>
                </a:solidFill>
                <a:latin typeface="Tw Cen MT Condensed" pitchFamily="34" charset="0"/>
              </a:rPr>
              <a:t/>
            </a:r>
            <a:br>
              <a:rPr lang="en-US" sz="6000" b="1" dirty="0" smtClean="0">
                <a:solidFill>
                  <a:srgbClr val="D0C07A"/>
                </a:solidFill>
                <a:latin typeface="Tw Cen MT Condensed" pitchFamily="34" charset="0"/>
              </a:rPr>
            </a:br>
            <a:r>
              <a:rPr lang="en-US" sz="3200" b="1" dirty="0" smtClean="0">
                <a:solidFill>
                  <a:srgbClr val="D0C07A"/>
                </a:solidFill>
                <a:latin typeface="Tw Cen MT Condensed" pitchFamily="34" charset="0"/>
              </a:rPr>
              <a:t>(COMPUTER CONTROLLED RAILROAD)</a:t>
            </a:r>
            <a:endParaRPr lang="en-US" sz="3200" b="1" dirty="0">
              <a:solidFill>
                <a:srgbClr val="D0C07A"/>
              </a:solidFill>
              <a:latin typeface="Tw Cen MT Condens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4343400"/>
            <a:ext cx="8305800" cy="1676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2F3824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Video as Backup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2F3824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w Cen MT Condensed" pitchFamily="34" charset="0"/>
              </a:rPr>
              <a:t>Strategies</a:t>
            </a:r>
            <a:endParaRPr lang="en-US" sz="4800" b="1" dirty="0">
              <a:latin typeface="Tw Cen MT Condense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724400"/>
          </a:xfrm>
        </p:spPr>
        <p:txBody>
          <a:bodyPr>
            <a:noAutofit/>
          </a:bodyPr>
          <a:lstStyle/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MSDN Documentation</a:t>
            </a:r>
          </a:p>
          <a:p>
            <a:pPr marL="981583" lvl="1" indent="-457200"/>
            <a:r>
              <a:rPr lang="en-US" sz="2200" dirty="0" smtClean="0">
                <a:latin typeface="Verdana" pitchFamily="34" charset="0"/>
              </a:rPr>
              <a:t>Forums and sample programs</a:t>
            </a: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Other online resources and examples</a:t>
            </a: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Previous CCR Projects</a:t>
            </a: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Computer Science Faculty</a:t>
            </a:r>
          </a:p>
          <a:p>
            <a:pPr marL="981583" lvl="1" indent="-457200"/>
            <a:r>
              <a:rPr lang="en-US" sz="2200" dirty="0" smtClean="0">
                <a:latin typeface="Verdana" pitchFamily="34" charset="0"/>
              </a:rPr>
              <a:t>Assistance</a:t>
            </a:r>
          </a:p>
          <a:p>
            <a:pPr marL="981583" lvl="1" indent="-457200"/>
            <a:r>
              <a:rPr lang="en-US" sz="2200" dirty="0" smtClean="0">
                <a:latin typeface="Verdana" pitchFamily="34" charset="0"/>
              </a:rPr>
              <a:t>Opinions</a:t>
            </a: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Fellow CS Students</a:t>
            </a: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Trial and Error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0695" r="93333" b="84812"/>
          <a:stretch>
            <a:fillRect/>
          </a:stretch>
        </p:blipFill>
        <p:spPr bwMode="auto">
          <a:xfrm>
            <a:off x="6705600" y="1662545"/>
            <a:ext cx="1524000" cy="62345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 rot="484682">
            <a:off x="7401909" y="5157396"/>
            <a:ext cx="1143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0998344">
            <a:off x="6321144" y="5064158"/>
            <a:ext cx="1143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10064">
            <a:off x="6937155" y="3972218"/>
            <a:ext cx="1143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w Cen MT Condensed" pitchFamily="34" charset="0"/>
              </a:rPr>
              <a:t>CS Courses and Concepts</a:t>
            </a:r>
            <a:endParaRPr lang="en-US" sz="4800" b="1" dirty="0">
              <a:latin typeface="Tw Cen MT Condense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724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u="sng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Verdana" pitchFamily="34" charset="0"/>
              </a:rPr>
              <a:t>CSCI 220</a:t>
            </a: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– </a:t>
            </a:r>
            <a:r>
              <a:rPr lang="en-US" sz="2400" dirty="0" smtClean="0">
                <a:latin typeface="Verdana" pitchFamily="34" charset="0"/>
              </a:rPr>
              <a:t>Data </a:t>
            </a:r>
            <a:r>
              <a:rPr lang="en-US" sz="2400" dirty="0" smtClean="0">
                <a:latin typeface="Verdana" pitchFamily="34" charset="0"/>
              </a:rPr>
              <a:t>and file structures  </a:t>
            </a:r>
          </a:p>
          <a:p>
            <a:pPr>
              <a:lnSpc>
                <a:spcPct val="150000"/>
              </a:lnSpc>
              <a:buNone/>
            </a:pPr>
            <a:r>
              <a:rPr lang="en-US" sz="2400" u="sng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Verdana" pitchFamily="34" charset="0"/>
              </a:rPr>
              <a:t>CSCI 225</a:t>
            </a: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– </a:t>
            </a:r>
            <a:r>
              <a:rPr lang="en-US" sz="2400" dirty="0" smtClean="0">
                <a:latin typeface="Verdana" pitchFamily="34" charset="0"/>
              </a:rPr>
              <a:t>Byte </a:t>
            </a:r>
            <a:r>
              <a:rPr lang="en-US" sz="2400" dirty="0" smtClean="0">
                <a:latin typeface="Verdana" pitchFamily="34" charset="0"/>
              </a:rPr>
              <a:t>processing and hardware concepts</a:t>
            </a:r>
          </a:p>
          <a:p>
            <a:pPr>
              <a:lnSpc>
                <a:spcPct val="150000"/>
              </a:lnSpc>
              <a:buNone/>
            </a:pPr>
            <a:r>
              <a:rPr lang="en-US" sz="2400" u="sng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Verdana" pitchFamily="34" charset="0"/>
              </a:rPr>
              <a:t>CSCI 322</a:t>
            </a: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– </a:t>
            </a:r>
            <a:r>
              <a:rPr lang="en-US" sz="2400" dirty="0" smtClean="0">
                <a:latin typeface="Verdana" pitchFamily="34" charset="0"/>
              </a:rPr>
              <a:t>La</a:t>
            </a:r>
            <a:r>
              <a:rPr lang="en-US" sz="2400" dirty="0" smtClean="0">
                <a:latin typeface="Verdana" pitchFamily="34" charset="0"/>
              </a:rPr>
              <a:t>nguage </a:t>
            </a:r>
            <a:r>
              <a:rPr lang="en-US" sz="2400" dirty="0" smtClean="0">
                <a:latin typeface="Verdana" pitchFamily="34" charset="0"/>
              </a:rPr>
              <a:t>constructs</a:t>
            </a:r>
          </a:p>
          <a:p>
            <a:pPr>
              <a:lnSpc>
                <a:spcPct val="150000"/>
              </a:lnSpc>
              <a:buNone/>
            </a:pPr>
            <a:r>
              <a:rPr lang="en-US" sz="2400" u="sng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Verdana" pitchFamily="34" charset="0"/>
              </a:rPr>
              <a:t>CSCI 350</a:t>
            </a: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– </a:t>
            </a:r>
            <a:r>
              <a:rPr lang="en-US" sz="2400" dirty="0" smtClean="0">
                <a:latin typeface="Verdana" pitchFamily="34" charset="0"/>
              </a:rPr>
              <a:t>Event-driven </a:t>
            </a:r>
            <a:r>
              <a:rPr lang="en-US" sz="2400" dirty="0" smtClean="0">
                <a:latin typeface="Verdana" pitchFamily="34" charset="0"/>
              </a:rPr>
              <a:t>functions</a:t>
            </a:r>
          </a:p>
          <a:p>
            <a:pPr>
              <a:lnSpc>
                <a:spcPct val="150000"/>
              </a:lnSpc>
              <a:buNone/>
            </a:pPr>
            <a:r>
              <a:rPr lang="en-US" sz="2400" u="sng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Verdana" pitchFamily="34" charset="0"/>
              </a:rPr>
              <a:t>CSCI 370</a:t>
            </a: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– </a:t>
            </a:r>
            <a:r>
              <a:rPr lang="en-US" sz="2400" dirty="0" smtClean="0">
                <a:latin typeface="Verdana" pitchFamily="34" charset="0"/>
              </a:rPr>
              <a:t>Mutual </a:t>
            </a:r>
            <a:r>
              <a:rPr lang="en-US" sz="2400" dirty="0" smtClean="0">
                <a:latin typeface="Verdana" pitchFamily="34" charset="0"/>
              </a:rPr>
              <a:t>exclusion and OS concepts</a:t>
            </a:r>
            <a:br>
              <a:rPr lang="en-US" sz="2400" dirty="0" smtClean="0">
                <a:latin typeface="Verdana" pitchFamily="34" charset="0"/>
              </a:rPr>
            </a:br>
            <a:r>
              <a:rPr lang="en-US" sz="2400" dirty="0" smtClean="0">
                <a:latin typeface="Verdana" pitchFamily="34" charset="0"/>
              </a:rPr>
              <a:t/>
            </a:r>
            <a:br>
              <a:rPr lang="en-US" sz="2400" dirty="0" smtClean="0">
                <a:latin typeface="Verdana" pitchFamily="34" charset="0"/>
              </a:rPr>
            </a:br>
            <a:endParaRPr lang="en-US" sz="2400" dirty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G_0120.jpg"/>
          <p:cNvPicPr>
            <a:picLocks noChangeAspect="1"/>
          </p:cNvPicPr>
          <p:nvPr/>
        </p:nvPicPr>
        <p:blipFill>
          <a:blip r:embed="rId4" cstate="print"/>
          <a:srcRect t="28239" b="23415"/>
          <a:stretch>
            <a:fillRect/>
          </a:stretch>
        </p:blipFill>
        <p:spPr>
          <a:xfrm>
            <a:off x="2484120" y="5029200"/>
            <a:ext cx="3992880" cy="1447800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w Cen MT Condensed" pitchFamily="34" charset="0"/>
              </a:rPr>
              <a:t>Extensions</a:t>
            </a:r>
            <a:endParaRPr lang="en-US" sz="4800" b="1" dirty="0">
              <a:latin typeface="Tw Cen MT Condense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724400"/>
          </a:xfrm>
        </p:spPr>
        <p:txBody>
          <a:bodyPr>
            <a:noAutofit/>
          </a:bodyPr>
          <a:lstStyle/>
          <a:p>
            <a:pPr marL="688975" indent="-457200"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latin typeface="Verdana" pitchFamily="34" charset="0"/>
              </a:rPr>
              <a:t>Create your own client</a:t>
            </a:r>
          </a:p>
          <a:p>
            <a:pPr marL="688975" indent="-457200">
              <a:spcBef>
                <a:spcPts val="1200"/>
              </a:spcBef>
            </a:pPr>
            <a:r>
              <a:rPr lang="en-US" sz="2400" dirty="0" smtClean="0">
                <a:latin typeface="Verdana" pitchFamily="34" charset="0"/>
              </a:rPr>
              <a:t>Bring application mobile with .NET Framework and Windows Mobile</a:t>
            </a:r>
          </a:p>
          <a:p>
            <a:pPr marL="688975" indent="-457200"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latin typeface="Verdana" pitchFamily="34" charset="0"/>
              </a:rPr>
              <a:t>Web </a:t>
            </a:r>
            <a:r>
              <a:rPr lang="en-US" sz="2400" dirty="0" smtClean="0">
                <a:latin typeface="Verdana" pitchFamily="34" charset="0"/>
              </a:rPr>
              <a:t>application</a:t>
            </a:r>
            <a:endParaRPr lang="en-US" sz="2400" dirty="0" smtClean="0">
              <a:latin typeface="Verdana" pitchFamily="34" charset="0"/>
            </a:endParaRPr>
          </a:p>
          <a:p>
            <a:pPr marL="688975" indent="-457200"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latin typeface="Verdana" pitchFamily="34" charset="0"/>
              </a:rPr>
              <a:t>More adaptable to other tracks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D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4800600"/>
            <a:ext cx="1447800" cy="1447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10064">
            <a:off x="3984828" y="5231916"/>
            <a:ext cx="1143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firefo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47244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w Cen MT Condensed" pitchFamily="34" charset="0"/>
              </a:rPr>
              <a:t>Advice for Others</a:t>
            </a:r>
            <a:endParaRPr lang="en-US" sz="4800" b="1" dirty="0">
              <a:latin typeface="Tw Cen MT Condense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724400"/>
          </a:xfrm>
        </p:spPr>
        <p:txBody>
          <a:bodyPr>
            <a:noAutofit/>
          </a:bodyPr>
          <a:lstStyle/>
          <a:p>
            <a:pPr marL="688975" indent="-457200"/>
            <a:r>
              <a:rPr lang="en-US" sz="2400" dirty="0" smtClean="0">
                <a:latin typeface="Verdana" pitchFamily="34" charset="0"/>
              </a:rPr>
              <a:t>Start early</a:t>
            </a:r>
          </a:p>
          <a:p>
            <a:pPr marL="981583" lvl="1" indent="-457200"/>
            <a:r>
              <a:rPr lang="en-US" sz="2200" dirty="0" smtClean="0">
                <a:latin typeface="Verdana" pitchFamily="34" charset="0"/>
              </a:rPr>
              <a:t>Create realistic goals and a timeline…FAST</a:t>
            </a:r>
          </a:p>
          <a:p>
            <a:pPr marL="688975" indent="-457200">
              <a:spcBef>
                <a:spcPts val="1200"/>
              </a:spcBef>
            </a:pPr>
            <a:r>
              <a:rPr lang="en-US" sz="2400" dirty="0" smtClean="0">
                <a:latin typeface="Verdana" pitchFamily="34" charset="0"/>
              </a:rPr>
              <a:t>Focus on the big picture; don’t get stalled on little problems</a:t>
            </a:r>
          </a:p>
          <a:p>
            <a:pPr marL="688975" indent="-457200">
              <a:lnSpc>
                <a:spcPct val="150000"/>
              </a:lnSpc>
              <a:spcAft>
                <a:spcPts val="600"/>
              </a:spcAft>
            </a:pPr>
            <a:r>
              <a:rPr lang="en-US" sz="2400" dirty="0" smtClean="0">
                <a:latin typeface="Verdana" pitchFamily="34" charset="0"/>
              </a:rPr>
              <a:t>Communicate progress/ideas with CS faculty</a:t>
            </a:r>
          </a:p>
          <a:p>
            <a:pPr marL="688975" indent="-457200"/>
            <a:r>
              <a:rPr lang="en-US" sz="2400" dirty="0" smtClean="0">
                <a:latin typeface="Verdana" pitchFamily="34" charset="0"/>
              </a:rPr>
              <a:t>Create a balance between working on project and other aspirations </a:t>
            </a:r>
            <a:r>
              <a:rPr lang="en-US" sz="1600" dirty="0" smtClean="0">
                <a:latin typeface="Verdana" pitchFamily="34" charset="0"/>
              </a:rPr>
              <a:t>(like finding a job)</a:t>
            </a: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Make it fun!</a:t>
            </a:r>
          </a:p>
          <a:p>
            <a:pPr marL="688975" indent="-457200">
              <a:lnSpc>
                <a:spcPct val="150000"/>
              </a:lnSpc>
              <a:buNone/>
            </a:pPr>
            <a:r>
              <a:rPr lang="en-US" sz="2400" dirty="0" smtClean="0">
                <a:latin typeface="Verdana" pitchFamily="34" charset="0"/>
              </a:rPr>
              <a:t/>
            </a:r>
            <a:br>
              <a:rPr lang="en-US" sz="2400" dirty="0" smtClean="0">
                <a:latin typeface="Verdana" pitchFamily="34" charset="0"/>
              </a:rPr>
            </a:br>
            <a:endParaRPr lang="en-US" sz="2400" dirty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59492">
            <a:off x="2228696" y="5524057"/>
            <a:ext cx="49278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 Luck!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305800" cy="1676400"/>
          </a:xfrm>
          <a:ln>
            <a:noFill/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  <a:scene3d>
            <a:camera prst="perspectiveRelaxedModerately"/>
            <a:lightRig rig="threePt" dir="t"/>
          </a:scene3d>
          <a:sp3d>
            <a:bevelT w="152400"/>
          </a:sp3d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D0C07A"/>
                </a:solidFill>
                <a:latin typeface="Tw Cen MT Condensed" pitchFamily="34" charset="0"/>
              </a:rPr>
              <a:t>Questions?</a:t>
            </a:r>
            <a:r>
              <a:rPr lang="en-US" sz="6000" b="1" dirty="0" smtClean="0">
                <a:solidFill>
                  <a:srgbClr val="D0C07A"/>
                </a:solidFill>
                <a:latin typeface="Tw Cen MT Condensed" pitchFamily="34" charset="0"/>
              </a:rPr>
              <a:t/>
            </a:r>
            <a:br>
              <a:rPr lang="en-US" sz="6000" b="1" dirty="0" smtClean="0">
                <a:solidFill>
                  <a:srgbClr val="D0C07A"/>
                </a:solidFill>
                <a:latin typeface="Tw Cen MT Condensed" pitchFamily="34" charset="0"/>
              </a:rPr>
            </a:br>
            <a:r>
              <a:rPr lang="en-US" sz="3200" b="1" dirty="0" smtClean="0">
                <a:solidFill>
                  <a:srgbClr val="D0C07A"/>
                </a:solidFill>
                <a:latin typeface="Tw Cen MT Condensed" pitchFamily="34" charset="0"/>
              </a:rPr>
              <a:t>Comments?</a:t>
            </a:r>
            <a:endParaRPr lang="en-US" sz="3200" b="1" dirty="0">
              <a:solidFill>
                <a:srgbClr val="D0C07A"/>
              </a:solidFill>
              <a:latin typeface="Tw Cen MT Condens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4495800"/>
            <a:ext cx="8305800" cy="1676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2F3824"/>
                </a:solidFill>
                <a:latin typeface="Verdana" pitchFamily="34" charset="0"/>
                <a:ea typeface="+mj-ea"/>
                <a:cs typeface="+mj-cs"/>
              </a:rPr>
              <a:t>Do you want more information?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rgbClr val="2F3824"/>
              </a:solidFill>
              <a:latin typeface="Verdan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2F3824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Visit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rgbClr val="2F3824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my site at </a:t>
            </a:r>
            <a:r>
              <a:rPr kumimoji="0" lang="en-US" i="0" u="sng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http://compsci.snc.edu/cs460/hilgbs/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2F3824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w Cen MT Condensed" pitchFamily="34" charset="0"/>
              </a:rPr>
              <a:t>Project Definition</a:t>
            </a:r>
            <a:endParaRPr lang="en-US" sz="4800" b="1" dirty="0">
              <a:latin typeface="Tw Cen MT Condense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2133600"/>
          </a:xfrm>
        </p:spPr>
        <p:txBody>
          <a:bodyPr>
            <a:noAutofit/>
          </a:bodyPr>
          <a:lstStyle/>
          <a:p>
            <a:pPr marL="231775" indent="0">
              <a:lnSpc>
                <a:spcPct val="150000"/>
              </a:lnSpc>
              <a:buNone/>
            </a:pPr>
            <a:r>
              <a:rPr lang="en-US" sz="2400" dirty="0" smtClean="0">
                <a:latin typeface="Verdana" pitchFamily="34" charset="0"/>
              </a:rPr>
              <a:t>Design and implement interfaces for the CCR that campus visitors can use to control trains.</a:t>
            </a:r>
            <a:r>
              <a:rPr lang="en-US" sz="2000" dirty="0" smtClean="0">
                <a:latin typeface="Verdana" pitchFamily="34" charset="0"/>
              </a:rPr>
              <a:t/>
            </a:r>
            <a:br>
              <a:rPr lang="en-US" sz="2000" dirty="0" smtClean="0">
                <a:latin typeface="Verdana" pitchFamily="34" charset="0"/>
              </a:rPr>
            </a:br>
            <a:endParaRPr lang="en-US" sz="2000" dirty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4495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IMAGE HERE</a:t>
            </a:r>
            <a:endParaRPr lang="en-US" dirty="0"/>
          </a:p>
        </p:txBody>
      </p:sp>
      <p:pic>
        <p:nvPicPr>
          <p:cNvPr id="7" name="Picture 6" descr="full_track.png"/>
          <p:cNvPicPr>
            <a:picLocks noChangeAspect="1"/>
          </p:cNvPicPr>
          <p:nvPr/>
        </p:nvPicPr>
        <p:blipFill>
          <a:blip r:embed="rId3" cstate="print"/>
          <a:srcRect t="26667" b="8571"/>
          <a:stretch>
            <a:fillRect/>
          </a:stretch>
        </p:blipFill>
        <p:spPr>
          <a:xfrm>
            <a:off x="2057400" y="3429000"/>
            <a:ext cx="5334000" cy="2590800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remo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91355">
            <a:off x="1114062" y="4215624"/>
            <a:ext cx="1044436" cy="23872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w Cen MT Condensed" pitchFamily="34" charset="0"/>
              </a:rPr>
              <a:t>Project Requirements</a:t>
            </a:r>
            <a:endParaRPr lang="en-US" sz="4800" b="1" dirty="0">
              <a:latin typeface="Tw Cen MT Condense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724400"/>
          </a:xfrm>
        </p:spPr>
        <p:txBody>
          <a:bodyPr>
            <a:noAutofit/>
          </a:bodyPr>
          <a:lstStyle/>
          <a:p>
            <a:pPr marL="688975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Verdana" pitchFamily="34" charset="0"/>
              </a:rPr>
              <a:t>Allow PC control of the model railroad</a:t>
            </a:r>
          </a:p>
          <a:p>
            <a:pPr marL="688975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Verdana" pitchFamily="34" charset="0"/>
              </a:rPr>
              <a:t>Consider multiple interfaces – PC, Mobile, </a:t>
            </a:r>
            <a:r>
              <a:rPr lang="en-US" sz="2400" dirty="0" err="1" smtClean="0">
                <a:latin typeface="Verdana" pitchFamily="34" charset="0"/>
              </a:rPr>
              <a:t>WiFi</a:t>
            </a:r>
            <a:endParaRPr lang="en-US" sz="2400" dirty="0" smtClean="0">
              <a:latin typeface="Verdana" pitchFamily="34" charset="0"/>
            </a:endParaRPr>
          </a:p>
          <a:p>
            <a:pPr marL="688975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Verdana" pitchFamily="34" charset="0"/>
              </a:rPr>
              <a:t>Create easy-to-understand </a:t>
            </a:r>
            <a:r>
              <a:rPr lang="en-US" sz="2400" dirty="0" smtClean="0">
                <a:latin typeface="Verdana" pitchFamily="34" charset="0"/>
              </a:rPr>
              <a:t>interfaces</a:t>
            </a:r>
          </a:p>
          <a:p>
            <a:pPr marL="688975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Verdana" pitchFamily="34" charset="0"/>
              </a:rPr>
              <a:t>Provide continual feedback and logs</a:t>
            </a:r>
          </a:p>
          <a:p>
            <a:pPr marL="688975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Verdana" pitchFamily="34" charset="0"/>
              </a:rPr>
              <a:t>Implement a simplified OS to handle multiple trains and prevent collisions</a:t>
            </a:r>
            <a:r>
              <a:rPr lang="en-US" sz="2000" dirty="0" smtClean="0">
                <a:latin typeface="Verdana" pitchFamily="34" charset="0"/>
              </a:rPr>
              <a:t/>
            </a:r>
            <a:br>
              <a:rPr lang="en-US" sz="2000" dirty="0" smtClean="0">
                <a:latin typeface="Verdana" pitchFamily="34" charset="0"/>
              </a:rPr>
            </a:br>
            <a:endParaRPr lang="en-US" sz="2000" dirty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G_0123.JPG"/>
          <p:cNvPicPr>
            <a:picLocks noChangeAspect="1"/>
          </p:cNvPicPr>
          <p:nvPr/>
        </p:nvPicPr>
        <p:blipFill>
          <a:blip r:embed="rId3" cstate="print">
            <a:lum bright="-9000" contrast="-13000"/>
          </a:blip>
          <a:srcRect l="15625" t="1736" r="66146"/>
          <a:stretch>
            <a:fillRect/>
          </a:stretch>
        </p:blipFill>
        <p:spPr>
          <a:xfrm rot="5400000">
            <a:off x="4091940" y="3787139"/>
            <a:ext cx="1066800" cy="4312920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w Cen MT Condensed" pitchFamily="34" charset="0"/>
              </a:rPr>
              <a:t>Previous Projects</a:t>
            </a:r>
            <a:endParaRPr lang="en-US" sz="4800" b="1" dirty="0">
              <a:latin typeface="Tw Cen MT Condense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0" y="1905000"/>
            <a:ext cx="4876800" cy="4724400"/>
          </a:xfrm>
        </p:spPr>
        <p:txBody>
          <a:bodyPr>
            <a:noAutofit/>
          </a:bodyPr>
          <a:lstStyle/>
          <a:p>
            <a:pPr marL="688975" indent="-457200"/>
            <a:r>
              <a:rPr lang="en-US" sz="2400" dirty="0" smtClean="0">
                <a:latin typeface="Verdana" pitchFamily="34" charset="0"/>
              </a:rPr>
              <a:t>Strengths</a:t>
            </a:r>
          </a:p>
          <a:p>
            <a:pPr marL="981583" lvl="1" indent="-457200"/>
            <a:r>
              <a:rPr lang="en-US" sz="2200" dirty="0" smtClean="0">
                <a:latin typeface="Verdana" pitchFamily="34" charset="0"/>
              </a:rPr>
              <a:t>Powerful</a:t>
            </a:r>
          </a:p>
          <a:p>
            <a:pPr marL="981583" lvl="1" indent="-457200"/>
            <a:r>
              <a:rPr lang="en-US" sz="2200" dirty="0" smtClean="0">
                <a:latin typeface="Verdana" pitchFamily="34" charset="0"/>
              </a:rPr>
              <a:t>Adaptable</a:t>
            </a:r>
          </a:p>
          <a:p>
            <a:pPr marL="981583" lvl="1" indent="-457200">
              <a:buNone/>
            </a:pPr>
            <a:endParaRPr lang="en-US" sz="2200" dirty="0" smtClean="0">
              <a:latin typeface="Verdana" pitchFamily="34" charset="0"/>
            </a:endParaRPr>
          </a:p>
          <a:p>
            <a:pPr marL="688975" indent="-457200"/>
            <a:r>
              <a:rPr lang="en-US" sz="2400" dirty="0" smtClean="0">
                <a:latin typeface="Verdana" pitchFamily="34" charset="0"/>
              </a:rPr>
              <a:t>Weaknesses</a:t>
            </a:r>
            <a:endParaRPr lang="en-US" sz="2000" dirty="0">
              <a:latin typeface="Verdana" pitchFamily="34" charset="0"/>
            </a:endParaRPr>
          </a:p>
          <a:p>
            <a:pPr marL="981583" lvl="1" indent="-457200"/>
            <a:r>
              <a:rPr lang="en-US" sz="2200" dirty="0" smtClean="0">
                <a:latin typeface="Verdana" pitchFamily="34" charset="0"/>
              </a:rPr>
              <a:t>AIU issues</a:t>
            </a:r>
          </a:p>
          <a:p>
            <a:pPr marL="981583" lvl="1" indent="-457200"/>
            <a:r>
              <a:rPr lang="en-US" sz="2200" dirty="0" smtClean="0">
                <a:latin typeface="Verdana" pitchFamily="34" charset="0"/>
              </a:rPr>
              <a:t>Collision prevention</a:t>
            </a:r>
          </a:p>
          <a:p>
            <a:pPr marL="981583" lvl="1" indent="-457200"/>
            <a:r>
              <a:rPr lang="en-US" sz="2200" dirty="0" smtClean="0">
                <a:latin typeface="Verdana" pitchFamily="34" charset="0"/>
              </a:rPr>
              <a:t>Organization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351005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w Cen MT Condensed" pitchFamily="34" charset="0"/>
              </a:rPr>
              <a:t>Initial Strategy</a:t>
            </a:r>
            <a:endParaRPr lang="en-US" sz="4800" b="1" dirty="0">
              <a:latin typeface="Tw Cen MT Condense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724400"/>
          </a:xfrm>
        </p:spPr>
        <p:txBody>
          <a:bodyPr>
            <a:noAutofit/>
          </a:bodyPr>
          <a:lstStyle/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Get familiar with hardware</a:t>
            </a: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Review previous code and methods</a:t>
            </a:r>
          </a:p>
          <a:p>
            <a:pPr marL="981583" lvl="1" indent="-457200"/>
            <a:r>
              <a:rPr lang="en-US" sz="2200" dirty="0" smtClean="0">
                <a:latin typeface="Verdana" pitchFamily="34" charset="0"/>
              </a:rPr>
              <a:t>Understand previous project specifications and goals behind project</a:t>
            </a: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Create </a:t>
            </a:r>
            <a:r>
              <a:rPr lang="en-US" sz="2400" dirty="0" smtClean="0">
                <a:latin typeface="Verdana" pitchFamily="34" charset="0"/>
              </a:rPr>
              <a:t>simplified interfaces</a:t>
            </a:r>
            <a:endParaRPr lang="en-US" sz="2400" dirty="0" smtClean="0">
              <a:latin typeface="Verdana" pitchFamily="34" charset="0"/>
            </a:endParaRP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Implement OS principles/strategies from CS370</a:t>
            </a: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Test and confirm reliability</a:t>
            </a: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Documentation!</a:t>
            </a:r>
          </a:p>
          <a:p>
            <a:pPr marL="688975" indent="-457200">
              <a:lnSpc>
                <a:spcPct val="150000"/>
              </a:lnSpc>
              <a:buNone/>
            </a:pPr>
            <a:r>
              <a:rPr lang="en-US" sz="2000" dirty="0" smtClean="0">
                <a:latin typeface="Verdana" pitchFamily="34" charset="0"/>
              </a:rPr>
              <a:t/>
            </a:r>
            <a:br>
              <a:rPr lang="en-US" sz="2000" dirty="0" smtClean="0">
                <a:latin typeface="Verdana" pitchFamily="34" charset="0"/>
              </a:rPr>
            </a:br>
            <a:endParaRPr lang="en-US" sz="2000" dirty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yellow_front.png"/>
          <p:cNvPicPr>
            <a:picLocks noChangeAspect="1"/>
          </p:cNvPicPr>
          <p:nvPr/>
        </p:nvPicPr>
        <p:blipFill>
          <a:blip r:embed="rId3" cstate="print"/>
          <a:srcRect t="12001" b="19996"/>
          <a:stretch>
            <a:fillRect/>
          </a:stretch>
        </p:blipFill>
        <p:spPr>
          <a:xfrm>
            <a:off x="6070738" y="5105400"/>
            <a:ext cx="2539862" cy="1295400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w Cen MT Condensed" pitchFamily="34" charset="0"/>
              </a:rPr>
              <a:t>Language Selection and Abilities</a:t>
            </a:r>
            <a:endParaRPr lang="en-US" sz="4800" b="1" dirty="0">
              <a:latin typeface="Tw Cen MT Condense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724400"/>
          </a:xfrm>
        </p:spPr>
        <p:txBody>
          <a:bodyPr>
            <a:noAutofit/>
          </a:bodyPr>
          <a:lstStyle/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C-Sharp and .NET Framework</a:t>
            </a: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Monitor </a:t>
            </a:r>
            <a:r>
              <a:rPr lang="en-US" sz="2400" dirty="0" smtClean="0">
                <a:latin typeface="Verdana" pitchFamily="34" charset="0"/>
              </a:rPr>
              <a:t>object</a:t>
            </a:r>
            <a:endParaRPr lang="en-US" sz="2400" dirty="0" smtClean="0">
              <a:latin typeface="Verdana" pitchFamily="34" charset="0"/>
            </a:endParaRPr>
          </a:p>
          <a:p>
            <a:pPr marL="688975" indent="-457200">
              <a:lnSpc>
                <a:spcPct val="150000"/>
              </a:lnSpc>
            </a:pPr>
            <a:r>
              <a:rPr lang="en-US" sz="2400" dirty="0" err="1" smtClean="0">
                <a:latin typeface="Verdana" pitchFamily="34" charset="0"/>
              </a:rPr>
              <a:t>Asynchronization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communication and </a:t>
            </a:r>
            <a:r>
              <a:rPr lang="en-US" sz="2400" dirty="0" smtClean="0">
                <a:latin typeface="Verdana" pitchFamily="34" charset="0"/>
              </a:rPr>
              <a:t>threading</a:t>
            </a: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Visuals (Form objects)</a:t>
            </a: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Event-driven</a:t>
            </a:r>
          </a:p>
          <a:p>
            <a:pPr marL="688975" indent="-457200">
              <a:lnSpc>
                <a:spcPct val="150000"/>
              </a:lnSpc>
            </a:pPr>
            <a:r>
              <a:rPr lang="en-US" sz="2400" dirty="0" smtClean="0">
                <a:latin typeface="Verdana" pitchFamily="34" charset="0"/>
              </a:rPr>
              <a:t>MSDN documentation and support</a:t>
            </a:r>
          </a:p>
          <a:p>
            <a:pPr marL="688975" indent="-457200">
              <a:lnSpc>
                <a:spcPct val="150000"/>
              </a:lnSpc>
              <a:buNone/>
            </a:pPr>
            <a:r>
              <a:rPr lang="en-US" sz="2000" dirty="0" smtClean="0">
                <a:latin typeface="Verdana" pitchFamily="34" charset="0"/>
              </a:rPr>
              <a:t/>
            </a:r>
            <a:br>
              <a:rPr lang="en-US" sz="2000" dirty="0" smtClean="0">
                <a:latin typeface="Verdana" pitchFamily="34" charset="0"/>
              </a:rPr>
            </a:br>
            <a:endParaRPr lang="en-US" sz="2000" dirty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9034" t="38927" r="29034" b="48616"/>
          <a:stretch>
            <a:fillRect/>
          </a:stretch>
        </p:blipFill>
        <p:spPr bwMode="auto">
          <a:xfrm>
            <a:off x="3048000" y="5562600"/>
            <a:ext cx="2895600" cy="685800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w Cen MT Condensed" pitchFamily="34" charset="0"/>
              </a:rPr>
              <a:t>Solutions</a:t>
            </a:r>
            <a:endParaRPr lang="en-US" sz="4800" b="1" dirty="0">
              <a:latin typeface="Tw Cen MT Condense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724400"/>
          </a:xfrm>
        </p:spPr>
        <p:txBody>
          <a:bodyPr>
            <a:noAutofit/>
          </a:bodyPr>
          <a:lstStyle/>
          <a:p>
            <a:pPr marL="688975" indent="-457200">
              <a:lnSpc>
                <a:spcPct val="150000"/>
              </a:lnSpc>
              <a:buNone/>
            </a:pPr>
            <a:r>
              <a:rPr lang="en-US" sz="2400" dirty="0" smtClean="0">
                <a:latin typeface="Verdana" pitchFamily="34" charset="0"/>
              </a:rPr>
              <a:t>Client/Server Design</a:t>
            </a:r>
          </a:p>
          <a:p>
            <a:pPr marL="688975" indent="-457200">
              <a:lnSpc>
                <a:spcPct val="150000"/>
              </a:lnSpc>
              <a:buNone/>
            </a:pPr>
            <a:r>
              <a:rPr lang="en-US" sz="2000" dirty="0" smtClean="0">
                <a:latin typeface="Verdana" pitchFamily="34" charset="0"/>
              </a:rPr>
              <a:t/>
            </a:r>
            <a:br>
              <a:rPr lang="en-US" sz="2000" dirty="0" smtClean="0">
                <a:latin typeface="Verdana" pitchFamily="34" charset="0"/>
              </a:rPr>
            </a:br>
            <a:endParaRPr lang="en-US" sz="2000" dirty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y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362200"/>
            <a:ext cx="7848600" cy="403642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w Cen MT Condensed" pitchFamily="34" charset="0"/>
              </a:rPr>
              <a:t>Diagrams to Application</a:t>
            </a:r>
            <a:endParaRPr lang="en-US" sz="4800" b="1" dirty="0">
              <a:latin typeface="Tw Cen MT Condens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lient_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5940629" cy="4953000"/>
          </a:xfrm>
          <a:prstGeom prst="rect">
            <a:avLst/>
          </a:prstGeom>
        </p:spPr>
      </p:pic>
      <p:pic>
        <p:nvPicPr>
          <p:cNvPr id="9" name="Picture 8" descr="server_lar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562101"/>
            <a:ext cx="5714999" cy="49148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895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828800"/>
            <a:ext cx="5791199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02309" y="3200400"/>
            <a:ext cx="2319337" cy="137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93109" y="2286000"/>
            <a:ext cx="2474491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w Cen MT Condensed" pitchFamily="34" charset="0"/>
              </a:rPr>
              <a:t>Protocol </a:t>
            </a:r>
            <a:r>
              <a:rPr lang="en-US" sz="4800" b="1" dirty="0" smtClean="0">
                <a:latin typeface="Tw Cen MT Condensed" pitchFamily="34" charset="0"/>
              </a:rPr>
              <a:t>for Communication</a:t>
            </a:r>
            <a:endParaRPr lang="en-US" sz="4800" b="1" dirty="0">
              <a:latin typeface="Tw Cen MT Condens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1746123"/>
          <a:ext cx="6553200" cy="2554859"/>
        </p:xfrm>
        <a:graphic>
          <a:graphicData uri="http://schemas.openxmlformats.org/drawingml/2006/table">
            <a:tbl>
              <a:tblPr/>
              <a:tblGrid>
                <a:gridCol w="3352800"/>
                <a:gridCol w="3200400"/>
              </a:tblGrid>
              <a:tr h="187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latin typeface="Verdana"/>
                          <a:ea typeface="Calibri"/>
                          <a:cs typeface="Times New Roman"/>
                        </a:rPr>
                        <a:t>CMD FORMAT</a:t>
                      </a:r>
                      <a:endParaRPr lang="en-US" sz="11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latin typeface="Verdana"/>
                          <a:ea typeface="Calibri"/>
                          <a:cs typeface="Times New Roman"/>
                        </a:rPr>
                        <a:t>DESCRIPTION</a:t>
                      </a:r>
                      <a:endParaRPr lang="en-US" sz="11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Verdana"/>
                          <a:ea typeface="Calibri"/>
                          <a:cs typeface="Times New Roman"/>
                        </a:rPr>
                        <a:t>[ 1 ] ; [ TRAIN ID ]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Verdana"/>
                          <a:ea typeface="Calibri"/>
                          <a:cs typeface="Times New Roman"/>
                        </a:rPr>
                        <a:t>Increase speed or up arrow issued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Verdana"/>
                          <a:ea typeface="Calibri"/>
                          <a:cs typeface="Times New Roman"/>
                        </a:rPr>
                        <a:t>[ 2 ] ; [ TRAIN ID ]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Verdana"/>
                          <a:ea typeface="Calibri"/>
                          <a:cs typeface="Times New Roman"/>
                        </a:rPr>
                        <a:t>Decrease speed or down arrow issued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Verdana"/>
                          <a:ea typeface="Calibri"/>
                          <a:cs typeface="Times New Roman"/>
                        </a:rPr>
                        <a:t>[ 3 ] ; [ TRAIN ID ]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Verdana"/>
                          <a:ea typeface="Calibri"/>
                          <a:cs typeface="Times New Roman"/>
                        </a:rPr>
                        <a:t>Stop train has been issued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Verdana"/>
                          <a:ea typeface="Calibri"/>
                          <a:cs typeface="Times New Roman"/>
                        </a:rPr>
                        <a:t>[ 4 ] ; [ TRAIN ID ]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Verdana"/>
                          <a:ea typeface="Calibri"/>
                          <a:cs typeface="Times New Roman"/>
                        </a:rPr>
                        <a:t>Direction forward has been issued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Verdana"/>
                          <a:ea typeface="Calibri"/>
                          <a:cs typeface="Times New Roman"/>
                        </a:rPr>
                        <a:t>[ 5 ] ; [ TRAIN ID ]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Verdana"/>
                          <a:ea typeface="Calibri"/>
                          <a:cs typeface="Times New Roman"/>
                        </a:rPr>
                        <a:t>Direction backward has been issued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Verdana"/>
                          <a:ea typeface="Calibri"/>
                          <a:cs typeface="Times New Roman"/>
                        </a:rPr>
                        <a:t>[ 6 ] ; [ TO # ]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Verdana"/>
                          <a:ea typeface="Calibri"/>
                          <a:cs typeface="Times New Roman"/>
                        </a:rPr>
                        <a:t>Toggle turnout has been issued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Verdana"/>
                          <a:ea typeface="Calibri"/>
                          <a:cs typeface="Courier New"/>
                        </a:rPr>
                        <a:t>[ 7 ] ; [ TRAIN ID ] ; [ DIRECTION ] ;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Verdana"/>
                          <a:ea typeface="Calibri"/>
                          <a:cs typeface="Courier New"/>
                        </a:rPr>
                        <a:t>[ ORIENTATION ] ; [ COLOR ] ; [ TRACK ]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Verdana"/>
                          <a:ea typeface="Calibri"/>
                          <a:cs typeface="Courier New"/>
                        </a:rPr>
                        <a:t>User wants to Add a train from the server – get basic information from form and call with protocol to add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Verdana"/>
                          <a:ea typeface="Calibri"/>
                          <a:cs typeface="Times New Roman"/>
                        </a:rPr>
                        <a:t>[ 9 ] ; [ TRAIN ID ]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Verdana"/>
                          <a:ea typeface="Calibri"/>
                          <a:cs typeface="Times New Roman"/>
                        </a:rPr>
                        <a:t>Toggle light has been issued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Verdana"/>
                          <a:ea typeface="Calibri"/>
                          <a:cs typeface="Times New Roman"/>
                        </a:rPr>
                        <a:t>[ 10 ] ; [ TRAIN ID ]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Verdana"/>
                          <a:ea typeface="Calibri"/>
                          <a:cs typeface="Times New Roman"/>
                        </a:rPr>
                        <a:t>Toggle horn has been issued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4950460"/>
          <a:ext cx="7162800" cy="1727835"/>
        </p:xfrm>
        <a:graphic>
          <a:graphicData uri="http://schemas.openxmlformats.org/drawingml/2006/table">
            <a:tbl>
              <a:tblPr/>
              <a:tblGrid>
                <a:gridCol w="3657600"/>
                <a:gridCol w="3505200"/>
              </a:tblGrid>
              <a:tr h="205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latin typeface="Verdana"/>
                          <a:ea typeface="Calibri"/>
                          <a:cs typeface="Times New Roman"/>
                        </a:rPr>
                        <a:t>CMD FORMAT</a:t>
                      </a:r>
                      <a:endParaRPr lang="en-US" sz="11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latin typeface="Verdana"/>
                          <a:ea typeface="Calibri"/>
                          <a:cs typeface="Times New Roman"/>
                        </a:rPr>
                        <a:t>DESCRIPTION</a:t>
                      </a:r>
                      <a:endParaRPr lang="en-US" sz="11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Verdana"/>
                          <a:ea typeface="Calibri"/>
                          <a:cs typeface="Times New Roman"/>
                        </a:rPr>
                        <a:t>[ 0 ]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Verdana"/>
                          <a:ea typeface="Calibri"/>
                          <a:cs typeface="Times New Roman"/>
                        </a:rPr>
                        <a:t>There are no trains available – disconnect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Verdana"/>
                          <a:ea typeface="Calibri"/>
                          <a:cs typeface="Courier New"/>
                        </a:rPr>
                        <a:t>[ 1 ] ; [ TRAIN ID ] ; [ SPEED ] ; [ DIRECTION ] ; </a:t>
                      </a:r>
                      <a:endParaRPr lang="en-US" sz="1100" dirty="0" smtClean="0">
                        <a:latin typeface="Verdana"/>
                        <a:ea typeface="Calibri"/>
                        <a:cs typeface="Courier Ne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Verdana"/>
                          <a:ea typeface="Calibri"/>
                          <a:cs typeface="Courier New"/>
                        </a:rPr>
                        <a:t>[ </a:t>
                      </a:r>
                      <a:r>
                        <a:rPr lang="en-US" sz="1100" dirty="0">
                          <a:latin typeface="Verdana"/>
                          <a:ea typeface="Calibri"/>
                          <a:cs typeface="Courier New"/>
                        </a:rPr>
                        <a:t>LIGHT ] ; [ HORN ] ; [ BLOCKED ] ;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Verdana"/>
                          <a:ea typeface="Calibri"/>
                          <a:cs typeface="Courier New"/>
                        </a:rPr>
                        <a:t>[ TO_NEAREST ] ; [ NBR TOS ] ; [ TO# ST ]...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Verdana"/>
                          <a:ea typeface="Calibri"/>
                          <a:cs typeface="Times New Roman"/>
                        </a:rPr>
                        <a:t>General update of train information sent from the server to the client to update images and status indicators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Verdana"/>
                          <a:ea typeface="Calibri"/>
                          <a:cs typeface="Times New Roman"/>
                        </a:rPr>
                        <a:t>[ 2 ]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Verdana"/>
                          <a:ea typeface="Calibri"/>
                          <a:cs typeface="Times New Roman"/>
                        </a:rPr>
                        <a:t>Train has been deleted or client has been disconnected from server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Verdana"/>
                          <a:ea typeface="Calibri"/>
                          <a:cs typeface="Times New Roman"/>
                        </a:rPr>
                        <a:t>[ 3 ] ; [ TRAIN ID ] ; [ NBR TOS] ; [ TO # ]...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Verdana"/>
                          <a:ea typeface="Calibri"/>
                          <a:cs typeface="Times New Roman"/>
                        </a:rPr>
                        <a:t>Beginning train information for setting labels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762000" y="1219200"/>
            <a:ext cx="8229600" cy="457200"/>
          </a:xfrm>
        </p:spPr>
        <p:txBody>
          <a:bodyPr>
            <a:noAutofit/>
          </a:bodyPr>
          <a:lstStyle/>
          <a:p>
            <a:pPr marL="688975" indent="-457200">
              <a:lnSpc>
                <a:spcPct val="150000"/>
              </a:lnSpc>
              <a:buNone/>
            </a:pPr>
            <a:r>
              <a:rPr lang="en-US" sz="1800" dirty="0" smtClean="0">
                <a:latin typeface="Verdana" pitchFamily="34" charset="0"/>
              </a:rPr>
              <a:t>Protocol to Server</a:t>
            </a:r>
            <a:endParaRPr lang="en-US" sz="1800" dirty="0" smtClean="0">
              <a:latin typeface="Verdana" pitchFamily="34" charset="0"/>
            </a:endParaRPr>
          </a:p>
          <a:p>
            <a:pPr marL="688975" indent="-457200">
              <a:lnSpc>
                <a:spcPct val="150000"/>
              </a:lnSpc>
              <a:buNone/>
            </a:pPr>
            <a:r>
              <a:rPr lang="en-US" sz="2000" dirty="0" smtClean="0">
                <a:latin typeface="Verdana" pitchFamily="34" charset="0"/>
              </a:rPr>
              <a:t/>
            </a:r>
            <a:br>
              <a:rPr lang="en-US" sz="2000" dirty="0" smtClean="0">
                <a:latin typeface="Verdana" pitchFamily="34" charset="0"/>
              </a:rPr>
            </a:br>
            <a:endParaRPr lang="en-US" sz="2000" dirty="0">
              <a:latin typeface="Verdana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62000" y="4419600"/>
            <a:ext cx="82296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88975" marR="0" lvl="0" indent="-45720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Protocol to Client</a:t>
            </a:r>
          </a:p>
          <a:p>
            <a:pPr marL="688975" marR="0" lvl="0" indent="-45720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2">
      <a:dk1>
        <a:srgbClr val="746425"/>
      </a:dk1>
      <a:lt1>
        <a:srgbClr val="6C6838"/>
      </a:lt1>
      <a:dk2>
        <a:srgbClr val="001800"/>
      </a:dk2>
      <a:lt2>
        <a:srgbClr val="001800"/>
      </a:lt2>
      <a:accent1>
        <a:srgbClr val="003300"/>
      </a:accent1>
      <a:accent2>
        <a:srgbClr val="8E7C2E"/>
      </a:accent2>
      <a:accent3>
        <a:srgbClr val="004800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3020</TotalTime>
  <Words>652</Words>
  <Application>Microsoft Office PowerPoint</Application>
  <PresentationFormat>On-screen Show (4:3)</PresentationFormat>
  <Paragraphs>163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Urban</vt:lpstr>
      <vt:lpstr>CCR (COMPUTER CONTROLLED RAILROAD)</vt:lpstr>
      <vt:lpstr>Project Definition</vt:lpstr>
      <vt:lpstr>Project Requirements</vt:lpstr>
      <vt:lpstr>Previous Projects</vt:lpstr>
      <vt:lpstr>Initial Strategy</vt:lpstr>
      <vt:lpstr>Language Selection and Abilities</vt:lpstr>
      <vt:lpstr>Solutions</vt:lpstr>
      <vt:lpstr>Diagrams to Application</vt:lpstr>
      <vt:lpstr>Protocol for Communication</vt:lpstr>
      <vt:lpstr>Behind the Scenes Structures</vt:lpstr>
      <vt:lpstr>Exceptions</vt:lpstr>
      <vt:lpstr>Methodology</vt:lpstr>
      <vt:lpstr>DEMONSTRATION (COMPUTER CONTROLLED RAILROAD)</vt:lpstr>
      <vt:lpstr>Strategies</vt:lpstr>
      <vt:lpstr>CS Courses and Concepts</vt:lpstr>
      <vt:lpstr>Extensions</vt:lpstr>
      <vt:lpstr>Advice for Others</vt:lpstr>
      <vt:lpstr>Questions? Comments?</vt:lpstr>
    </vt:vector>
  </TitlesOfParts>
  <Company>St. Norbert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Controlled Railroad</dc:title>
  <dc:creator>Brice</dc:creator>
  <cp:lastModifiedBy>Brice</cp:lastModifiedBy>
  <cp:revision>227</cp:revision>
  <dcterms:created xsi:type="dcterms:W3CDTF">2010-03-25T00:43:19Z</dcterms:created>
  <dcterms:modified xsi:type="dcterms:W3CDTF">2010-04-26T04:26:13Z</dcterms:modified>
</cp:coreProperties>
</file>