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63" r:id="rId5"/>
    <p:sldId id="258" r:id="rId6"/>
    <p:sldId id="264" r:id="rId7"/>
    <p:sldId id="261" r:id="rId8"/>
    <p:sldId id="262"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62205-A419-4AF7-8D5A-7D08D0BAB062}" type="datetimeFigureOut">
              <a:rPr lang="en-US" smtClean="0"/>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C2983-77DF-4947-ACCC-1DA9546A10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everyone, thank you for coming. My name is Eric </a:t>
            </a:r>
            <a:r>
              <a:rPr lang="en-US" baseline="0" dirty="0" err="1" smtClean="0"/>
              <a:t>Sallmann</a:t>
            </a:r>
            <a:r>
              <a:rPr lang="en-US" baseline="0" dirty="0" smtClean="0"/>
              <a:t> and my project for the Senior Capstone Experience is an application that I have coined, Senior Taxi Service Driver Application.</a:t>
            </a:r>
          </a:p>
          <a:p>
            <a:r>
              <a:rPr lang="en-US" baseline="0" dirty="0" smtClean="0"/>
              <a:t>Dr. </a:t>
            </a:r>
            <a:r>
              <a:rPr lang="en-US" baseline="0" dirty="0" err="1" smtClean="0"/>
              <a:t>Pankratz</a:t>
            </a:r>
            <a:r>
              <a:rPr lang="en-US" baseline="0" dirty="0" smtClean="0"/>
              <a:t> got the idea to develop this project based on a similar taxi service in his hometown that for only $5, they will take senior citizens anywhere within a certain distance outside of the city (and how his mother chooses not to use this service)</a:t>
            </a:r>
            <a:endParaRPr lang="en-US" dirty="0"/>
          </a:p>
        </p:txBody>
      </p:sp>
      <p:sp>
        <p:nvSpPr>
          <p:cNvPr id="4" name="Slide Number Placeholder 3"/>
          <p:cNvSpPr>
            <a:spLocks noGrp="1"/>
          </p:cNvSpPr>
          <p:nvPr>
            <p:ph type="sldNum" sz="quarter" idx="10"/>
          </p:nvPr>
        </p:nvSpPr>
        <p:spPr/>
        <p:txBody>
          <a:bodyPr/>
          <a:lstStyle/>
          <a:p>
            <a:fld id="{D5EC2983-77DF-4947-ACCC-1DA9546A101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Application support tool for drivers of taxi service to aid them in picking up and delivering passengers</a:t>
            </a:r>
          </a:p>
          <a:p>
            <a:pPr>
              <a:buFont typeface="Arial" pitchFamily="34" charset="0"/>
              <a:buChar char="•"/>
            </a:pPr>
            <a:r>
              <a:rPr lang="en-US" dirty="0" smtClean="0"/>
              <a:t>Makes their jobs easier by directing and managing who to pick up, when, and where</a:t>
            </a:r>
          </a:p>
          <a:p>
            <a:pPr>
              <a:buFont typeface="Arial" pitchFamily="34" charset="0"/>
              <a:buChar char="•"/>
            </a:pPr>
            <a:r>
              <a:rPr lang="en-US" dirty="0" smtClean="0"/>
              <a:t>No memorization required by drivers as to customer addresses, destination locations, etc.</a:t>
            </a:r>
          </a:p>
          <a:p>
            <a:pPr>
              <a:buFont typeface="Arial" pitchFamily="34" charset="0"/>
              <a:buChar char="•"/>
            </a:pPr>
            <a:r>
              <a:rPr lang="en-US" dirty="0" smtClean="0"/>
              <a:t>NOT A GPS!</a:t>
            </a:r>
          </a:p>
          <a:p>
            <a:pPr>
              <a:buFont typeface="Arial" pitchFamily="34" charset="0"/>
              <a:buChar char="•"/>
            </a:pPr>
            <a:r>
              <a:rPr lang="en-US" dirty="0" smtClean="0"/>
              <a:t>More of a guide on who to pick up while giving drivers the freedom to decide who to pick up next</a:t>
            </a:r>
          </a:p>
          <a:p>
            <a:pPr>
              <a:buFont typeface="Arial" pitchFamily="34" charset="0"/>
              <a:buChar char="•"/>
            </a:pPr>
            <a:r>
              <a:rPr lang="en-US" dirty="0" smtClean="0"/>
              <a:t>This is to replace having to write down on a notepad who to pick up next and have to decide where to go next based on the driver's own guesses and assumptions.</a:t>
            </a:r>
          </a:p>
          <a:p>
            <a:pPr>
              <a:buFont typeface="Arial" pitchFamily="34" charset="0"/>
              <a:buChar char="•"/>
            </a:pPr>
            <a:r>
              <a:rPr lang="en-US" dirty="0" smtClean="0"/>
              <a:t>No need to call HQ on who to pick up next as they will update the database directly with new customers when they call HQ, which will in turn be updated by the tool.</a:t>
            </a:r>
          </a:p>
        </p:txBody>
      </p:sp>
      <p:sp>
        <p:nvSpPr>
          <p:cNvPr id="4" name="Slide Number Placeholder 3"/>
          <p:cNvSpPr>
            <a:spLocks noGrp="1"/>
          </p:cNvSpPr>
          <p:nvPr>
            <p:ph type="sldNum" sz="quarter" idx="10"/>
          </p:nvPr>
        </p:nvSpPr>
        <p:spPr/>
        <p:txBody>
          <a:bodyPr/>
          <a:lstStyle/>
          <a:p>
            <a:fld id="{D5EC2983-77DF-4947-ACCC-1DA9546A101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dirty="0" smtClean="0"/>
              <a:t>Was originally going to make the map</a:t>
            </a:r>
            <a:r>
              <a:rPr lang="en-US" baseline="0" dirty="0" smtClean="0"/>
              <a:t> manually using C++/C# to draw routes and perform algorithms by hand, talked with Dr. </a:t>
            </a:r>
            <a:r>
              <a:rPr lang="en-US" baseline="0" dirty="0" err="1" smtClean="0"/>
              <a:t>Pankratz</a:t>
            </a:r>
            <a:r>
              <a:rPr lang="en-US" baseline="0" dirty="0" smtClean="0"/>
              <a:t>, advised me to do more digging out there on a different/easier approach</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Discovered </a:t>
            </a:r>
            <a:r>
              <a:rPr lang="en-US" baseline="0" dirty="0" err="1" smtClean="0"/>
              <a:t>Gmap.Net</a:t>
            </a:r>
            <a:r>
              <a:rPr lang="en-US" baseline="0" dirty="0" smtClean="0"/>
              <a:t>: </a:t>
            </a:r>
            <a:r>
              <a:rPr lang="en-US" dirty="0" smtClean="0">
                <a:solidFill>
                  <a:schemeClr val="bg1"/>
                </a:solidFill>
              </a:rPr>
              <a:t>Uses Google, Yahoo, or other map providers to make a map control to put on applications and extract data</a:t>
            </a:r>
            <a:r>
              <a:rPr lang="en-US" baseline="0" dirty="0" smtClean="0">
                <a:solidFill>
                  <a:schemeClr val="bg1"/>
                </a:solidFill>
              </a:rPr>
              <a:t> from certain locations specified on it.</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bg1"/>
                </a:solidFill>
              </a:rPr>
              <a:t>And </a:t>
            </a:r>
            <a:r>
              <a:rPr lang="en-US" baseline="0" dirty="0" err="1" smtClean="0">
                <a:solidFill>
                  <a:schemeClr val="bg1"/>
                </a:solidFill>
              </a:rPr>
              <a:t>GeoCoding.Net</a:t>
            </a:r>
            <a:r>
              <a:rPr lang="en-US" baseline="0" dirty="0" smtClean="0">
                <a:solidFill>
                  <a:schemeClr val="bg1"/>
                </a:solidFill>
              </a:rPr>
              <a:t>: Ability to convert between lat/long coordinates and address information</a:t>
            </a:r>
            <a:endParaRPr lang="en-US" dirty="0" smtClean="0"/>
          </a:p>
          <a:p>
            <a:pPr>
              <a:buFont typeface="Arial" pitchFamily="34" charset="0"/>
              <a:buChar char="•"/>
            </a:pPr>
            <a:r>
              <a:rPr lang="en-US" dirty="0" smtClean="0"/>
              <a:t>Found most</a:t>
            </a:r>
            <a:r>
              <a:rPr lang="en-US" baseline="0" dirty="0" smtClean="0"/>
              <a:t> help from Google searches as there is a lot of documentation on </a:t>
            </a:r>
            <a:r>
              <a:rPr lang="en-US" baseline="0" dirty="0" err="1" smtClean="0"/>
              <a:t>Gmap</a:t>
            </a:r>
            <a:r>
              <a:rPr lang="en-US" baseline="0" dirty="0" smtClean="0"/>
              <a:t> already out there</a:t>
            </a:r>
          </a:p>
          <a:p>
            <a:pPr lvl="1">
              <a:buFont typeface="Arial" pitchFamily="34" charset="0"/>
              <a:buChar char="•"/>
            </a:pPr>
            <a:r>
              <a:rPr lang="en-US" baseline="0" dirty="0" smtClean="0"/>
              <a:t>That’s where I got help in dealing with how to add markers, get distance/duration between marker locations, deal with directions (removing of html string), and converting address to latitude/longitude</a:t>
            </a:r>
          </a:p>
          <a:p>
            <a:pPr lvl="1">
              <a:buFont typeface="Arial" pitchFamily="34" charset="0"/>
              <a:buChar char="•"/>
            </a:pPr>
            <a:r>
              <a:rPr lang="en-US" baseline="0" dirty="0" smtClean="0"/>
              <a:t>Chose the Google maps option because it was the easiest to work with, I find that it’s the most reliable with lat/long information, and I like the way that it looks with markers visibly on the screen</a:t>
            </a:r>
          </a:p>
          <a:p>
            <a:pPr lvl="1">
              <a:buFont typeface="Arial" pitchFamily="34" charset="0"/>
              <a:buChar char="•"/>
            </a:pPr>
            <a:r>
              <a:rPr lang="en-US" baseline="0" dirty="0" smtClean="0"/>
              <a:t>Chose Windows Forms application  because I’m the most familiar with it, most documentation online out there uses it, and it works most effectively/looks better on a form</a:t>
            </a:r>
          </a:p>
          <a:p>
            <a:pPr lvl="0">
              <a:buFont typeface="Arial" pitchFamily="34" charset="0"/>
              <a:buChar char="•"/>
            </a:pPr>
            <a:r>
              <a:rPr lang="en-US" baseline="0" dirty="0" smtClean="0"/>
              <a:t>Went with the database approach because I envisioned this tool being used by a mock taxi service company to update the database directly from their headquarters when customers call in, which would update the driver’s application customer queue. I used Hartford as the mock city to display the location marker information on the map, but if they were to insert new city destination’s data into the database the application could handle that and display those markers on the map instead</a:t>
            </a:r>
          </a:p>
          <a:p>
            <a:pPr lvl="0">
              <a:buFont typeface="Arial" pitchFamily="34" charset="0"/>
              <a:buChar char="•"/>
            </a:pPr>
            <a:r>
              <a:rPr lang="en-US" baseline="0" dirty="0" smtClean="0"/>
              <a:t>The table to the right explains the original tasks that I was planning to implement and at what times to keep me on track for my project</a:t>
            </a:r>
          </a:p>
          <a:p>
            <a:pPr lvl="0">
              <a:buFont typeface="Arial" pitchFamily="34" charset="0"/>
              <a:buChar char="•"/>
            </a:pPr>
            <a:r>
              <a:rPr lang="en-US" baseline="0" dirty="0" smtClean="0"/>
              <a:t>The login form below is used for a driver to login to the application so that only trained members of the taxi company can have an account to get into the application and use it to pick up customers. They are given a username and password along with the companies database information so that they can connect to the database and utilize the contents held in it, by using Windows Forms and C# code.</a:t>
            </a:r>
          </a:p>
        </p:txBody>
      </p:sp>
      <p:sp>
        <p:nvSpPr>
          <p:cNvPr id="4" name="Slide Number Placeholder 3"/>
          <p:cNvSpPr>
            <a:spLocks noGrp="1"/>
          </p:cNvSpPr>
          <p:nvPr>
            <p:ph type="sldNum" sz="quarter" idx="10"/>
          </p:nvPr>
        </p:nvSpPr>
        <p:spPr/>
        <p:txBody>
          <a:bodyPr/>
          <a:lstStyle/>
          <a:p>
            <a:fld id="{D5EC2983-77DF-4947-ACCC-1DA9546A101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CS</a:t>
            </a:r>
            <a:r>
              <a:rPr lang="en-US" baseline="0" dirty="0" smtClean="0"/>
              <a:t> 330: Database Techniques and Concepts – SQL select queries using </a:t>
            </a:r>
            <a:r>
              <a:rPr lang="en-US" baseline="0" dirty="0" err="1" smtClean="0"/>
              <a:t>MySQL</a:t>
            </a:r>
            <a:r>
              <a:rPr lang="en-US" baseline="0" dirty="0" smtClean="0"/>
              <a:t> and </a:t>
            </a:r>
            <a:r>
              <a:rPr lang="en-US" baseline="0" dirty="0" err="1" smtClean="0"/>
              <a:t>MySQL</a:t>
            </a:r>
            <a:r>
              <a:rPr lang="en-US" baseline="0" dirty="0" smtClean="0"/>
              <a:t> data client.dll file provided by Dr. </a:t>
            </a:r>
            <a:r>
              <a:rPr lang="en-US" baseline="0" dirty="0" err="1" smtClean="0"/>
              <a:t>Agarwal</a:t>
            </a:r>
            <a:endParaRPr lang="en-US" baseline="0" dirty="0" smtClean="0"/>
          </a:p>
          <a:p>
            <a:pPr>
              <a:buFont typeface="Arial" pitchFamily="34" charset="0"/>
              <a:buChar char="•"/>
            </a:pPr>
            <a:r>
              <a:rPr lang="en-US" baseline="0" dirty="0" smtClean="0"/>
              <a:t>CS 220: Advanced Data and File Structures – Utilized the Queue data structure in dealing with customers and the order of their appointments</a:t>
            </a:r>
          </a:p>
          <a:p>
            <a:pPr>
              <a:buFont typeface="Arial" pitchFamily="34" charset="0"/>
              <a:buChar char="•"/>
            </a:pPr>
            <a:r>
              <a:rPr lang="en-US" baseline="0" dirty="0" smtClean="0"/>
              <a:t>CS 205: Software Engineering and Elementary Data Structures – Utilized classes for Destinations and Customers, got data for class members from the database and the classes to store their attributes</a:t>
            </a:r>
          </a:p>
          <a:p>
            <a:pPr>
              <a:buFont typeface="Arial" pitchFamily="34" charset="0"/>
              <a:buChar char="•"/>
            </a:pPr>
            <a:r>
              <a:rPr lang="en-US" baseline="0" dirty="0" smtClean="0"/>
              <a:t>CS 110: Introduction to Computer Programming – Many functions created and called to perform certain tasks throughout the tool as well as many if/else statements and for/while loops.</a:t>
            </a:r>
          </a:p>
          <a:p>
            <a:pPr>
              <a:buFont typeface="Arial" pitchFamily="34" charset="0"/>
              <a:buChar char="•"/>
            </a:pPr>
            <a:r>
              <a:rPr lang="en-US" baseline="0" dirty="0" smtClean="0"/>
              <a:t>CS 350: Event Programming – Never took the class, but understood many of the concepts through my research opportunities and through this project with random event threading, on-click, and Form events</a:t>
            </a:r>
          </a:p>
        </p:txBody>
      </p:sp>
      <p:sp>
        <p:nvSpPr>
          <p:cNvPr id="4" name="Slide Number Placeholder 3"/>
          <p:cNvSpPr>
            <a:spLocks noGrp="1"/>
          </p:cNvSpPr>
          <p:nvPr>
            <p:ph type="sldNum" sz="quarter" idx="10"/>
          </p:nvPr>
        </p:nvSpPr>
        <p:spPr/>
        <p:txBody>
          <a:bodyPr/>
          <a:lstStyle/>
          <a:p>
            <a:fld id="{D5EC2983-77DF-4947-ACCC-1DA9546A101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future</a:t>
            </a:r>
            <a:r>
              <a:rPr lang="en-US" baseline="0" dirty="0" smtClean="0"/>
              <a:t> students that may take on this project: some things that could be improved with the tool include</a:t>
            </a:r>
          </a:p>
          <a:p>
            <a:pPr>
              <a:buFont typeface="Arial" pitchFamily="34" charset="0"/>
              <a:buChar char="•"/>
            </a:pPr>
            <a:r>
              <a:rPr lang="en-US" baseline="0" dirty="0" smtClean="0"/>
              <a:t>Implementing  multiple taxis being used with the tool and delegating customers between the different taxis. Can view and get information from the routes of different taxis</a:t>
            </a:r>
          </a:p>
          <a:p>
            <a:pPr>
              <a:buFont typeface="Arial" pitchFamily="34" charset="0"/>
              <a:buChar char="•"/>
            </a:pPr>
            <a:r>
              <a:rPr lang="en-US" baseline="0" dirty="0" smtClean="0"/>
              <a:t>Implementing tool tips on maps so that if the mouse scrolls over or clicks a marker on the screen will show detailed data of location, how far the taxi is currently from that location, etc.</a:t>
            </a:r>
          </a:p>
          <a:p>
            <a:pPr>
              <a:buFont typeface="Arial" pitchFamily="34" charset="0"/>
              <a:buChar char="•"/>
            </a:pPr>
            <a:r>
              <a:rPr lang="en-US" dirty="0" smtClean="0"/>
              <a:t>Make</a:t>
            </a:r>
            <a:r>
              <a:rPr lang="en-US" baseline="0" dirty="0" smtClean="0"/>
              <a:t> the tool be able to handle scheduled appointments that customers have on the places they go, aka if Sally has a dentist appointment where she needs to arrive in 20 minutes, make her the current customer to drop off over the others in the queue.</a:t>
            </a:r>
          </a:p>
          <a:p>
            <a:pPr>
              <a:buFont typeface="Arial" pitchFamily="34" charset="0"/>
              <a:buChar char="•"/>
            </a:pPr>
            <a:r>
              <a:rPr lang="en-US" baseline="0" dirty="0" smtClean="0"/>
              <a:t>Be able to control the application when its size changes so that it’s controls scale down to fit in the form in the same locations on it. Also scale it so that it will be able to fit on any type of a screen’s dimensions</a:t>
            </a:r>
          </a:p>
          <a:p>
            <a:pPr>
              <a:buFont typeface="Arial" pitchFamily="34" charset="0"/>
              <a:buChar char="•"/>
            </a:pPr>
            <a:r>
              <a:rPr lang="en-US" baseline="0" dirty="0" smtClean="0"/>
              <a:t>Possibility of making this tool a mobile application, or using real GPS technology to detail the routes and control direction of who to pick up when and where</a:t>
            </a:r>
          </a:p>
        </p:txBody>
      </p:sp>
      <p:sp>
        <p:nvSpPr>
          <p:cNvPr id="4" name="Slide Number Placeholder 3"/>
          <p:cNvSpPr>
            <a:spLocks noGrp="1"/>
          </p:cNvSpPr>
          <p:nvPr>
            <p:ph type="sldNum" sz="quarter" idx="10"/>
          </p:nvPr>
        </p:nvSpPr>
        <p:spPr/>
        <p:txBody>
          <a:bodyPr/>
          <a:lstStyle/>
          <a:p>
            <a:fld id="{D5EC2983-77DF-4947-ACCC-1DA9546A101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 found that by spending</a:t>
            </a:r>
            <a:r>
              <a:rPr lang="en-US" baseline="0" dirty="0" smtClean="0"/>
              <a:t> an hour every day or two goes a long way just implementing small portions of the project rather than just cranking it all out in one swing</a:t>
            </a:r>
          </a:p>
          <a:p>
            <a:pPr>
              <a:buFont typeface="Arial" pitchFamily="34" charset="0"/>
              <a:buChar char="•"/>
            </a:pPr>
            <a:r>
              <a:rPr lang="en-US" baseline="0" dirty="0" smtClean="0"/>
              <a:t>There were many times that I was stumped for hours and wasted a bunch of time getting nothing done. I learned that not everything is going to be implemented and that I should focus on getting the necessary features implemented first</a:t>
            </a:r>
          </a:p>
          <a:p>
            <a:pPr>
              <a:buFont typeface="Arial" pitchFamily="34" charset="0"/>
              <a:buChar char="•"/>
            </a:pPr>
            <a:r>
              <a:rPr lang="en-US" baseline="0" dirty="0" smtClean="0"/>
              <a:t>Make sure that you do a lot of research on possible options when you receive the project description before getting right into the design specifications and/or implementation of it</a:t>
            </a:r>
          </a:p>
          <a:p>
            <a:pPr>
              <a:buFont typeface="Arial" pitchFamily="34" charset="0"/>
              <a:buChar char="•"/>
            </a:pPr>
            <a:r>
              <a:rPr lang="en-US" baseline="0" dirty="0" smtClean="0"/>
              <a:t>I wish I would’ve spent more time seeking aid from my fellow peers and from Dr. </a:t>
            </a:r>
            <a:r>
              <a:rPr lang="en-US" baseline="0" dirty="0" err="1" smtClean="0"/>
              <a:t>Pankratz</a:t>
            </a:r>
            <a:r>
              <a:rPr lang="en-US" baseline="0" dirty="0" smtClean="0"/>
              <a:t>/McVey on issues I was having and recommend that students do so if they have problems</a:t>
            </a:r>
          </a:p>
          <a:p>
            <a:pPr>
              <a:buFont typeface="Arial" pitchFamily="34" charset="0"/>
              <a:buChar char="•"/>
            </a:pPr>
            <a:r>
              <a:rPr lang="en-US" baseline="0" dirty="0" smtClean="0"/>
              <a:t>I enjoyed this project a lot and learned so much from doing it as well. I recommend that future students do the same as it will make the project more successful and take you a long way</a:t>
            </a:r>
            <a:endParaRPr lang="en-US" dirty="0"/>
          </a:p>
        </p:txBody>
      </p:sp>
      <p:sp>
        <p:nvSpPr>
          <p:cNvPr id="4" name="Slide Number Placeholder 3"/>
          <p:cNvSpPr>
            <a:spLocks noGrp="1"/>
          </p:cNvSpPr>
          <p:nvPr>
            <p:ph type="sldNum" sz="quarter" idx="10"/>
          </p:nvPr>
        </p:nvSpPr>
        <p:spPr/>
        <p:txBody>
          <a:bodyPr/>
          <a:lstStyle/>
          <a:p>
            <a:fld id="{D5EC2983-77DF-4947-ACCC-1DA9546A1011}"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2579EF-E86F-4F15-9FEE-C167BE573EE4}"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7469C-5239-45D4-8D3D-3F959F50E4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579EF-E86F-4F15-9FEE-C167BE573EE4}"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7469C-5239-45D4-8D3D-3F959F50E4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579EF-E86F-4F15-9FEE-C167BE573EE4}"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7469C-5239-45D4-8D3D-3F959F50E4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579EF-E86F-4F15-9FEE-C167BE573EE4}"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7469C-5239-45D4-8D3D-3F959F50E4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2579EF-E86F-4F15-9FEE-C167BE573EE4}"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7469C-5239-45D4-8D3D-3F959F50E4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2579EF-E86F-4F15-9FEE-C167BE573EE4}"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7469C-5239-45D4-8D3D-3F959F50E4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2579EF-E86F-4F15-9FEE-C167BE573EE4}"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C7469C-5239-45D4-8D3D-3F959F50E4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2579EF-E86F-4F15-9FEE-C167BE573EE4}"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C7469C-5239-45D4-8D3D-3F959F50E4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579EF-E86F-4F15-9FEE-C167BE573EE4}"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C7469C-5239-45D4-8D3D-3F959F50E4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579EF-E86F-4F15-9FEE-C167BE573EE4}"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7469C-5239-45D4-8D3D-3F959F50E4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579EF-E86F-4F15-9FEE-C167BE573EE4}"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7469C-5239-45D4-8D3D-3F959F50E4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99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579EF-E86F-4F15-9FEE-C167BE573EE4}" type="datetimeFigureOut">
              <a:rPr lang="en-US" smtClean="0"/>
              <a:pPr/>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7469C-5239-45D4-8D3D-3F959F50E4B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b="1" dirty="0" smtClean="0">
                <a:solidFill>
                  <a:schemeClr val="bg1"/>
                </a:solidFill>
                <a:effectLst>
                  <a:outerShdw blurRad="38100" dist="38100" dir="2700000" algn="tl">
                    <a:srgbClr val="000000">
                      <a:alpha val="43137"/>
                    </a:srgbClr>
                  </a:outerShdw>
                </a:effectLst>
              </a:rPr>
              <a:t>Senior Citizen Taxi </a:t>
            </a:r>
            <a:r>
              <a:rPr lang="en-US" b="1" dirty="0" smtClean="0">
                <a:solidFill>
                  <a:schemeClr val="bg1"/>
                </a:solidFill>
                <a:effectLst>
                  <a:outerShdw blurRad="38100" dist="38100" dir="2700000" algn="tl">
                    <a:srgbClr val="000000">
                      <a:alpha val="43137"/>
                    </a:srgbClr>
                  </a:outerShdw>
                </a:effectLst>
              </a:rPr>
              <a:t>Service</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Driver Application</a:t>
            </a:r>
            <a:endParaRPr lang="en-US"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971800"/>
            <a:ext cx="6400800" cy="1219200"/>
          </a:xfrm>
        </p:spPr>
        <p:txBody>
          <a:bodyPr/>
          <a:lstStyle/>
          <a:p>
            <a:r>
              <a:rPr lang="en-US" dirty="0" smtClean="0">
                <a:solidFill>
                  <a:schemeClr val="bg1"/>
                </a:solidFill>
              </a:rPr>
              <a:t>Eric </a:t>
            </a:r>
            <a:r>
              <a:rPr lang="en-US" dirty="0" err="1" smtClean="0">
                <a:solidFill>
                  <a:schemeClr val="bg1"/>
                </a:solidFill>
              </a:rPr>
              <a:t>Sallmann</a:t>
            </a:r>
            <a:endParaRPr lang="en-US" dirty="0" smtClean="0">
              <a:solidFill>
                <a:schemeClr val="bg1"/>
              </a:solidFill>
            </a:endParaRPr>
          </a:p>
          <a:p>
            <a:r>
              <a:rPr lang="en-US" dirty="0" smtClean="0">
                <a:solidFill>
                  <a:schemeClr val="bg1"/>
                </a:solidFill>
              </a:rPr>
              <a:t>CS460 – Senior Capstone Experience</a:t>
            </a:r>
            <a:endParaRPr lang="en-US" dirty="0">
              <a:solidFill>
                <a:schemeClr val="bg1"/>
              </a:solidFill>
            </a:endParaRPr>
          </a:p>
        </p:txBody>
      </p:sp>
      <p:pic>
        <p:nvPicPr>
          <p:cNvPr id="4" name="Picture 3" descr="TaxiImage.jpg"/>
          <p:cNvPicPr>
            <a:picLocks noChangeAspect="1"/>
          </p:cNvPicPr>
          <p:nvPr/>
        </p:nvPicPr>
        <p:blipFill>
          <a:blip r:embed="rId3" cstate="print"/>
          <a:stretch>
            <a:fillRect/>
          </a:stretch>
        </p:blipFill>
        <p:spPr>
          <a:xfrm>
            <a:off x="2514600" y="4250267"/>
            <a:ext cx="4267200" cy="260773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Scheduling Rides Project Description</a:t>
            </a:r>
            <a:endParaRPr lang="en-US" b="1" dirty="0">
              <a:solidFill>
                <a:schemeClr val="bg1"/>
              </a:solidFill>
            </a:endParaRPr>
          </a:p>
        </p:txBody>
      </p:sp>
      <p:sp>
        <p:nvSpPr>
          <p:cNvPr id="3" name="Content Placeholder 2"/>
          <p:cNvSpPr>
            <a:spLocks noGrp="1"/>
          </p:cNvSpPr>
          <p:nvPr>
            <p:ph idx="1"/>
          </p:nvPr>
        </p:nvSpPr>
        <p:spPr>
          <a:xfrm>
            <a:off x="304800" y="1600200"/>
            <a:ext cx="8610600" cy="4800600"/>
          </a:xfrm>
        </p:spPr>
        <p:txBody>
          <a:bodyPr>
            <a:noAutofit/>
          </a:bodyPr>
          <a:lstStyle/>
          <a:p>
            <a:r>
              <a:rPr lang="en-US" sz="2200" u="sng" dirty="0" smtClean="0">
                <a:solidFill>
                  <a:schemeClr val="bg1"/>
                </a:solidFill>
              </a:rPr>
              <a:t>Task</a:t>
            </a:r>
            <a:r>
              <a:rPr lang="en-US" sz="2200" dirty="0" smtClean="0">
                <a:solidFill>
                  <a:schemeClr val="bg1"/>
                </a:solidFill>
              </a:rPr>
              <a:t>: Develop a visual and analytical support system that assists drivers of this taxi service to effectively transport their riders.</a:t>
            </a:r>
            <a:br>
              <a:rPr lang="en-US" sz="2200" dirty="0" smtClean="0">
                <a:solidFill>
                  <a:schemeClr val="bg1"/>
                </a:solidFill>
              </a:rPr>
            </a:br>
            <a:r>
              <a:rPr lang="en-US" sz="2200" dirty="0" smtClean="0">
                <a:solidFill>
                  <a:schemeClr val="bg1"/>
                </a:solidFill>
              </a:rPr>
              <a:t>Drivers, passengers, and destinations are presented visually on a map.</a:t>
            </a:r>
          </a:p>
          <a:p>
            <a:pPr lvl="1"/>
            <a:r>
              <a:rPr lang="en-US" sz="2000" dirty="0" smtClean="0">
                <a:solidFill>
                  <a:schemeClr val="bg1"/>
                </a:solidFill>
              </a:rPr>
              <a:t>The map is updated after an event: request, pickup, drop off...</a:t>
            </a:r>
          </a:p>
          <a:p>
            <a:pPr lvl="1"/>
            <a:r>
              <a:rPr lang="en-US" sz="2000" dirty="0" smtClean="0">
                <a:solidFill>
                  <a:schemeClr val="bg1"/>
                </a:solidFill>
              </a:rPr>
              <a:t>Pickups can be requested and cancelled at any time.</a:t>
            </a:r>
          </a:p>
          <a:p>
            <a:pPr lvl="1"/>
            <a:r>
              <a:rPr lang="en-US" sz="2000" dirty="0" smtClean="0">
                <a:solidFill>
                  <a:schemeClr val="bg1"/>
                </a:solidFill>
              </a:rPr>
              <a:t>Handle multiple taxis.</a:t>
            </a:r>
          </a:p>
          <a:p>
            <a:pPr lvl="1"/>
            <a:r>
              <a:rPr lang="en-US" sz="2000" dirty="0" smtClean="0">
                <a:solidFill>
                  <a:schemeClr val="bg1"/>
                </a:solidFill>
              </a:rPr>
              <a:t>Save the sequence of events and play back so drivers can select an alternative strategy.</a:t>
            </a:r>
          </a:p>
          <a:p>
            <a:pPr lvl="1"/>
            <a:r>
              <a:rPr lang="en-US" sz="2000" dirty="0" smtClean="0">
                <a:solidFill>
                  <a:schemeClr val="bg1"/>
                </a:solidFill>
              </a:rPr>
              <a:t>Distances between objects are computed and displayed.</a:t>
            </a:r>
          </a:p>
          <a:p>
            <a:pPr lvl="1"/>
            <a:r>
              <a:rPr lang="en-US" sz="2000" dirty="0" smtClean="0">
                <a:solidFill>
                  <a:schemeClr val="bg1"/>
                </a:solidFill>
              </a:rPr>
              <a:t>Each taxi has a maximum number of riders. (Do wheelchairs take extra space?)</a:t>
            </a:r>
          </a:p>
          <a:p>
            <a:pPr lvl="1"/>
            <a:r>
              <a:rPr lang="en-US" sz="2000" dirty="0" smtClean="0">
                <a:solidFill>
                  <a:schemeClr val="bg1"/>
                </a:solidFill>
              </a:rPr>
              <a:t>Some riders have specific scheduled appointments so destination times matter.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solidFill>
                  <a:schemeClr val="bg1"/>
                </a:solidFill>
                <a:effectLst>
                  <a:outerShdw blurRad="38100" dist="38100" dir="2700000" algn="tl">
                    <a:srgbClr val="000000">
                      <a:alpha val="43137"/>
                    </a:srgbClr>
                  </a:outerShdw>
                </a:effectLst>
              </a:rPr>
              <a:t>Solutions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04800" y="1295400"/>
            <a:ext cx="4114800" cy="3047999"/>
          </a:xfrm>
        </p:spPr>
        <p:txBody>
          <a:bodyPr>
            <a:normAutofit/>
          </a:bodyPr>
          <a:lstStyle/>
          <a:p>
            <a:r>
              <a:rPr lang="en-US" dirty="0" smtClean="0">
                <a:solidFill>
                  <a:schemeClr val="bg1"/>
                </a:solidFill>
              </a:rPr>
              <a:t>Discovered </a:t>
            </a:r>
            <a:r>
              <a:rPr lang="en-US" dirty="0" err="1" smtClean="0">
                <a:solidFill>
                  <a:schemeClr val="bg1"/>
                </a:solidFill>
              </a:rPr>
              <a:t>Gmap.Net</a:t>
            </a:r>
            <a:r>
              <a:rPr lang="en-US" dirty="0" smtClean="0">
                <a:solidFill>
                  <a:schemeClr val="bg1"/>
                </a:solidFill>
              </a:rPr>
              <a:t> and </a:t>
            </a:r>
            <a:r>
              <a:rPr lang="en-US" dirty="0" err="1" smtClean="0">
                <a:solidFill>
                  <a:schemeClr val="bg1"/>
                </a:solidFill>
              </a:rPr>
              <a:t>GeoCoding.Net</a:t>
            </a:r>
            <a:endParaRPr lang="en-US" dirty="0" smtClean="0">
              <a:solidFill>
                <a:schemeClr val="bg1"/>
              </a:solidFill>
            </a:endParaRPr>
          </a:p>
          <a:p>
            <a:r>
              <a:rPr lang="en-US" dirty="0" smtClean="0">
                <a:solidFill>
                  <a:schemeClr val="bg1"/>
                </a:solidFill>
              </a:rPr>
              <a:t>Windows Forms Application via </a:t>
            </a:r>
            <a:r>
              <a:rPr lang="en-US" dirty="0" err="1" smtClean="0">
                <a:solidFill>
                  <a:schemeClr val="bg1"/>
                </a:solidFill>
              </a:rPr>
              <a:t>C#.Net</a:t>
            </a:r>
            <a:r>
              <a:rPr lang="en-US" dirty="0" smtClean="0">
                <a:solidFill>
                  <a:schemeClr val="bg1"/>
                </a:solidFill>
              </a:rPr>
              <a:t> </a:t>
            </a:r>
          </a:p>
          <a:p>
            <a:r>
              <a:rPr lang="en-US" dirty="0" smtClean="0">
                <a:solidFill>
                  <a:schemeClr val="bg1"/>
                </a:solidFill>
              </a:rPr>
              <a:t>Used database approach</a:t>
            </a:r>
            <a:endParaRPr lang="en-US" dirty="0">
              <a:solidFill>
                <a:schemeClr val="bg1"/>
              </a:solidFill>
            </a:endParaRPr>
          </a:p>
        </p:txBody>
      </p:sp>
      <p:pic>
        <p:nvPicPr>
          <p:cNvPr id="7" name="Content Placeholder 6" descr="Timeline.png"/>
          <p:cNvPicPr>
            <a:picLocks noGrp="1" noChangeAspect="1"/>
          </p:cNvPicPr>
          <p:nvPr>
            <p:ph sz="half" idx="2"/>
          </p:nvPr>
        </p:nvPicPr>
        <p:blipFill>
          <a:blip r:embed="rId3" cstate="print"/>
          <a:stretch>
            <a:fillRect/>
          </a:stretch>
        </p:blipFill>
        <p:spPr>
          <a:xfrm>
            <a:off x="4572000" y="1371600"/>
            <a:ext cx="4114800" cy="5486400"/>
          </a:xfrm>
        </p:spPr>
      </p:pic>
      <p:pic>
        <p:nvPicPr>
          <p:cNvPr id="8" name="Picture 7" descr="LoginFormScreenshot.png"/>
          <p:cNvPicPr>
            <a:picLocks noChangeAspect="1"/>
          </p:cNvPicPr>
          <p:nvPr/>
        </p:nvPicPr>
        <p:blipFill>
          <a:blip r:embed="rId4" cstate="print"/>
          <a:stretch>
            <a:fillRect/>
          </a:stretch>
        </p:blipFill>
        <p:spPr>
          <a:xfrm>
            <a:off x="30666" y="3886200"/>
            <a:ext cx="4554344" cy="2971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Exceptions</a:t>
            </a:r>
            <a:endParaRPr lang="en-US" b="1"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600200"/>
            <a:ext cx="8229600" cy="4800600"/>
          </a:xfrm>
        </p:spPr>
        <p:txBody>
          <a:bodyPr/>
          <a:lstStyle/>
          <a:p>
            <a:pPr lvl="1">
              <a:buNone/>
            </a:pPr>
            <a:r>
              <a:rPr lang="en-US" sz="2400" u="sng" dirty="0" smtClean="0">
                <a:solidFill>
                  <a:schemeClr val="bg1"/>
                </a:solidFill>
              </a:rPr>
              <a:t>The things not in bold, I was unable to solve:</a:t>
            </a:r>
          </a:p>
          <a:p>
            <a:pPr lvl="1"/>
            <a:r>
              <a:rPr lang="en-US" sz="2200" b="1" dirty="0" smtClean="0">
                <a:solidFill>
                  <a:schemeClr val="bg1"/>
                </a:solidFill>
              </a:rPr>
              <a:t>The map is updated after an event: request, pickup, drop off...</a:t>
            </a:r>
          </a:p>
          <a:p>
            <a:pPr lvl="1"/>
            <a:r>
              <a:rPr lang="en-US" sz="2200" b="1" dirty="0" smtClean="0">
                <a:solidFill>
                  <a:schemeClr val="bg1"/>
                </a:solidFill>
              </a:rPr>
              <a:t>Pickups can be requested and cancelled at any time.</a:t>
            </a:r>
          </a:p>
          <a:p>
            <a:pPr lvl="1"/>
            <a:r>
              <a:rPr lang="en-US" sz="2000" dirty="0" smtClean="0">
                <a:solidFill>
                  <a:schemeClr val="bg1"/>
                </a:solidFill>
              </a:rPr>
              <a:t>Handle multiple taxis.</a:t>
            </a:r>
          </a:p>
          <a:p>
            <a:pPr lvl="1"/>
            <a:r>
              <a:rPr lang="en-US" sz="2200" b="1" dirty="0" smtClean="0">
                <a:solidFill>
                  <a:schemeClr val="bg1"/>
                </a:solidFill>
              </a:rPr>
              <a:t>Save the sequence of events and play back so drivers can select an alternative strategy.</a:t>
            </a:r>
          </a:p>
          <a:p>
            <a:pPr lvl="1"/>
            <a:r>
              <a:rPr lang="en-US" sz="2200" b="1" dirty="0" smtClean="0">
                <a:solidFill>
                  <a:schemeClr val="bg1"/>
                </a:solidFill>
              </a:rPr>
              <a:t>Distances between objects are computed and displayed.</a:t>
            </a:r>
          </a:p>
          <a:p>
            <a:pPr lvl="1"/>
            <a:r>
              <a:rPr lang="en-US" sz="2200" b="1" dirty="0" smtClean="0">
                <a:solidFill>
                  <a:schemeClr val="bg1"/>
                </a:solidFill>
              </a:rPr>
              <a:t>Each taxi has a maximum number of riders. (Do wheelchairs take extra space?)</a:t>
            </a:r>
          </a:p>
          <a:p>
            <a:pPr lvl="1"/>
            <a:r>
              <a:rPr lang="en-US" sz="2000" dirty="0" smtClean="0">
                <a:solidFill>
                  <a:schemeClr val="bg1"/>
                </a:solidFill>
              </a:rPr>
              <a:t>Some riders have specific scheduled appointments so destination times matter.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b="1" u="sng" dirty="0" smtClean="0">
                <a:solidFill>
                  <a:schemeClr val="bg1"/>
                </a:solidFill>
                <a:effectLst>
                  <a:outerShdw blurRad="38100" dist="38100" dir="2700000" algn="tl">
                    <a:srgbClr val="000000">
                      <a:alpha val="43137"/>
                    </a:srgbClr>
                  </a:outerShdw>
                </a:effectLst>
              </a:rPr>
              <a:t>Project Demonstration</a:t>
            </a:r>
            <a:endParaRPr lang="en-US" b="1" u="sng" dirty="0">
              <a:solidFill>
                <a:schemeClr val="bg1"/>
              </a:solidFill>
              <a:effectLst>
                <a:outerShdw blurRad="38100" dist="38100" dir="2700000" algn="tl">
                  <a:srgbClr val="000000">
                    <a:alpha val="43137"/>
                  </a:srgbClr>
                </a:outerShdw>
              </a:effectLst>
            </a:endParaRPr>
          </a:p>
        </p:txBody>
      </p:sp>
      <p:pic>
        <p:nvPicPr>
          <p:cNvPr id="3" name="Picture 2" descr="driverAppScreenshot.png"/>
          <p:cNvPicPr>
            <a:picLocks noChangeAspect="1"/>
          </p:cNvPicPr>
          <p:nvPr/>
        </p:nvPicPr>
        <p:blipFill>
          <a:blip r:embed="rId2" cstate="print"/>
          <a:stretch>
            <a:fillRect/>
          </a:stretch>
        </p:blipFill>
        <p:spPr>
          <a:xfrm>
            <a:off x="1" y="1219200"/>
            <a:ext cx="9144000" cy="5638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CS Concepts Used</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bg1"/>
                </a:solidFill>
              </a:rPr>
              <a:t>Database coursework</a:t>
            </a:r>
          </a:p>
          <a:p>
            <a:r>
              <a:rPr lang="en-US" dirty="0" smtClean="0">
                <a:solidFill>
                  <a:schemeClr val="bg1"/>
                </a:solidFill>
              </a:rPr>
              <a:t>Queue data structure</a:t>
            </a:r>
          </a:p>
          <a:p>
            <a:r>
              <a:rPr lang="en-US" dirty="0" smtClean="0">
                <a:solidFill>
                  <a:schemeClr val="bg1"/>
                </a:solidFill>
              </a:rPr>
              <a:t>Classes</a:t>
            </a:r>
          </a:p>
          <a:p>
            <a:r>
              <a:rPr lang="en-US" dirty="0" smtClean="0">
                <a:solidFill>
                  <a:schemeClr val="bg1"/>
                </a:solidFill>
              </a:rPr>
              <a:t>Functions, Conditional Statements/Loops</a:t>
            </a:r>
          </a:p>
          <a:p>
            <a:r>
              <a:rPr lang="en-US" dirty="0" smtClean="0">
                <a:solidFill>
                  <a:schemeClr val="bg1"/>
                </a:solidFill>
              </a:rPr>
              <a:t>Event Programming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Future Work</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solidFill>
                  <a:schemeClr val="bg1"/>
                </a:solidFill>
              </a:rPr>
              <a:t>Add multiple taxis</a:t>
            </a:r>
          </a:p>
          <a:p>
            <a:r>
              <a:rPr lang="en-US" dirty="0" smtClean="0">
                <a:solidFill>
                  <a:schemeClr val="bg1"/>
                </a:solidFill>
              </a:rPr>
              <a:t>Implement tooltips</a:t>
            </a:r>
          </a:p>
          <a:p>
            <a:r>
              <a:rPr lang="en-US" dirty="0" smtClean="0">
                <a:solidFill>
                  <a:schemeClr val="bg1"/>
                </a:solidFill>
              </a:rPr>
              <a:t>Handle scheduled appointments</a:t>
            </a:r>
          </a:p>
          <a:p>
            <a:r>
              <a:rPr lang="en-US" dirty="0" smtClean="0">
                <a:solidFill>
                  <a:schemeClr val="bg1"/>
                </a:solidFill>
              </a:rPr>
              <a:t>Improve scalability</a:t>
            </a:r>
          </a:p>
          <a:p>
            <a:r>
              <a:rPr lang="en-US" dirty="0" smtClean="0">
                <a:solidFill>
                  <a:schemeClr val="bg1"/>
                </a:solidFill>
              </a:rPr>
              <a:t>Make mobile, real GPS technology?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Recommendations for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Future Students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905000"/>
            <a:ext cx="8229600" cy="4525963"/>
          </a:xfrm>
        </p:spPr>
        <p:txBody>
          <a:bodyPr/>
          <a:lstStyle/>
          <a:p>
            <a:r>
              <a:rPr lang="en-US" dirty="0" smtClean="0">
                <a:solidFill>
                  <a:schemeClr val="bg1"/>
                </a:solidFill>
              </a:rPr>
              <a:t>Don’t procrastinate</a:t>
            </a:r>
          </a:p>
          <a:p>
            <a:r>
              <a:rPr lang="en-US" dirty="0" smtClean="0">
                <a:solidFill>
                  <a:schemeClr val="bg1"/>
                </a:solidFill>
              </a:rPr>
              <a:t>Don’t let yourself be stuck for too long</a:t>
            </a:r>
          </a:p>
          <a:p>
            <a:r>
              <a:rPr lang="en-US" dirty="0" smtClean="0">
                <a:solidFill>
                  <a:schemeClr val="bg1"/>
                </a:solidFill>
              </a:rPr>
              <a:t>Do plenty of research – you will be surprised what you can find out there</a:t>
            </a:r>
          </a:p>
          <a:p>
            <a:r>
              <a:rPr lang="en-US" dirty="0" smtClean="0">
                <a:solidFill>
                  <a:schemeClr val="bg1"/>
                </a:solidFill>
              </a:rPr>
              <a:t>Seek advice from peers/faculty</a:t>
            </a:r>
          </a:p>
          <a:p>
            <a:r>
              <a:rPr lang="en-US" dirty="0" smtClean="0">
                <a:solidFill>
                  <a:schemeClr val="bg1"/>
                </a:solidFill>
              </a:rPr>
              <a:t>Have fun and learn as much as you can!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b="1" dirty="0" smtClean="0">
                <a:solidFill>
                  <a:schemeClr val="bg1"/>
                </a:solidFill>
                <a:effectLst>
                  <a:outerShdw blurRad="38100" dist="38100" dir="2700000" algn="tl">
                    <a:srgbClr val="000000">
                      <a:alpha val="43137"/>
                    </a:srgbClr>
                  </a:outerShdw>
                </a:effectLst>
              </a:rPr>
              <a:t>Questions</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1375</Words>
  <Application>Microsoft Office PowerPoint</Application>
  <PresentationFormat>On-screen Show (4:3)</PresentationFormat>
  <Paragraphs>86</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Senior Citizen Taxi Service  Driver Application</vt:lpstr>
      <vt:lpstr>Scheduling Rides Project Description</vt:lpstr>
      <vt:lpstr>Solutions</vt:lpstr>
      <vt:lpstr>Exceptions</vt:lpstr>
      <vt:lpstr>Project Demonstration</vt:lpstr>
      <vt:lpstr>CS Concepts Used</vt:lpstr>
      <vt:lpstr>Future Work</vt:lpstr>
      <vt:lpstr>Recommendations for  Future Students</vt:lpstr>
      <vt:lpstr>Questions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Citizen Taxi Service Driver Application</dc:title>
  <dc:creator>Owner</dc:creator>
  <cp:lastModifiedBy>Owner</cp:lastModifiedBy>
  <cp:revision>37</cp:revision>
  <dcterms:created xsi:type="dcterms:W3CDTF">2013-04-16T03:18:05Z</dcterms:created>
  <dcterms:modified xsi:type="dcterms:W3CDTF">2013-04-22T20:25:53Z</dcterms:modified>
</cp:coreProperties>
</file>