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6858000" cx="9144000"/>
  <p:notesSz cx="6858000" cy="9144000"/>
  <p:embeddedFontLst>
    <p:embeddedFont>
      <p:font typeface="Source Sans Pro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font" Target="fonts/SourceSansPro-bold.fntdata"/><Relationship Id="rId10" Type="http://schemas.openxmlformats.org/officeDocument/2006/relationships/slide" Target="slides/slide6.xml"/><Relationship Id="rId21" Type="http://schemas.openxmlformats.org/officeDocument/2006/relationships/font" Target="fonts/SourceSansPro-regular.fntdata"/><Relationship Id="rId13" Type="http://schemas.openxmlformats.org/officeDocument/2006/relationships/slide" Target="slides/slide9.xml"/><Relationship Id="rId24" Type="http://schemas.openxmlformats.org/officeDocument/2006/relationships/font" Target="fonts/SourceSansPro-boldItalic.fntdata"/><Relationship Id="rId12" Type="http://schemas.openxmlformats.org/officeDocument/2006/relationships/slide" Target="slides/slide8.xml"/><Relationship Id="rId23" Type="http://schemas.openxmlformats.org/officeDocument/2006/relationships/font" Target="fonts/SourceSansPro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After this slide, leave slideshow to demonstrate Thursday’s one-gen run with mouse click option for volume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AutoNum type="arabicPeriod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MSDN: full descriptions of tons functions, objects, and all kinds of built-in things.  AWESOME.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Sample code: in my reasearch, I should have heard warning bells when I found tons of tag cloud generators, but absolutely no genetic algorithms.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People: Thank Jordan here.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Reading: like Sample code.  It exists for a reason.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T&amp;E - don’t sit all afraid.  Just do it.  Take a chance.  But save before you screw stuff up.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Other classes: 110 (sorts, loops, randomizing)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Applications of Discrete Systems: logic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Rebuild it: How to improve this project… how to rebuild it.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You can make it better: Tips for future seniors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Shape 2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These are terms I will be using as I continue the presentation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Gather data from Twitter: access Twitter API for top trending topics for a specific region (the US)</a:t>
            </a:r>
          </a:p>
          <a:p>
            <a:pPr indent="-228600" lvl="1" marL="914400" rtl="0">
              <a:spcBef>
                <a:spcPts val="0"/>
              </a:spcBef>
              <a:buAutoNum type="alphaLcPeriod"/>
            </a:pPr>
            <a:r>
              <a:rPr lang="en"/>
              <a:t>API accessed through PHP script; data brought in using JSON (JavaScript Object Notation)</a:t>
            </a:r>
          </a:p>
          <a:p>
            <a:pPr indent="-228600" lvl="1" marL="914400" rtl="0">
              <a:spcBef>
                <a:spcPts val="0"/>
              </a:spcBef>
              <a:buAutoNum type="alphaLcPeriod"/>
            </a:pPr>
            <a:r>
              <a:rPr lang="en"/>
              <a:t>PHP script parses the JSON object, clears out unnecessary information, writes to data file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Process data</a:t>
            </a:r>
          </a:p>
          <a:p>
            <a:pPr indent="-228600" lvl="1" marL="914400" rtl="0">
              <a:spcBef>
                <a:spcPts val="0"/>
              </a:spcBef>
              <a:buAutoNum type="alphaLcPeriod"/>
            </a:pPr>
            <a:r>
              <a:rPr lang="en"/>
              <a:t>Using class I made, stores Tag phrase and volume.</a:t>
            </a:r>
          </a:p>
          <a:p>
            <a:pPr indent="-228600" lvl="1" marL="914400" rtl="0">
              <a:spcBef>
                <a:spcPts val="0"/>
              </a:spcBef>
              <a:buAutoNum type="alphaLcPeriod"/>
            </a:pPr>
            <a:r>
              <a:rPr lang="en"/>
              <a:t>Using volume, determines font size, stores in class.</a:t>
            </a:r>
          </a:p>
          <a:p>
            <a:pPr indent="-228600" lvl="1" marL="914400" rtl="0">
              <a:spcBef>
                <a:spcPts val="0"/>
              </a:spcBef>
              <a:buAutoNum type="alphaLcPeriod"/>
            </a:pPr>
            <a:r>
              <a:rPr lang="en"/>
              <a:t>Draws tag phrase to screen, counts pixels that word uses, stores in class</a:t>
            </a:r>
          </a:p>
          <a:p>
            <a:pPr indent="-228600" lvl="1" marL="914400" rtl="0">
              <a:spcBef>
                <a:spcPts val="0"/>
              </a:spcBef>
              <a:buAutoNum type="alphaLcPeriod"/>
            </a:pPr>
            <a:r>
              <a:rPr lang="en">
                <a:solidFill>
                  <a:schemeClr val="dk1"/>
                </a:solidFill>
              </a:rPr>
              <a:t>Draws a bunch of random configurations of tag phrases (each config. Is a chromosome)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Analyze</a:t>
            </a:r>
          </a:p>
          <a:p>
            <a:pPr indent="-228600" lvl="1" marL="914400" rtl="0">
              <a:spcBef>
                <a:spcPts val="0"/>
              </a:spcBef>
              <a:buAutoNum type="alphaLcPeriod"/>
            </a:pPr>
            <a:r>
              <a:rPr lang="en"/>
              <a:t>Mates by mixing top half of one with bottom half of another</a:t>
            </a:r>
          </a:p>
          <a:p>
            <a:pPr indent="-228600" lvl="1" marL="914400" rtl="0">
              <a:spcBef>
                <a:spcPts val="0"/>
              </a:spcBef>
              <a:buAutoNum type="alphaLcPeriod"/>
            </a:pPr>
            <a:r>
              <a:rPr lang="en"/>
              <a:t>Scores each chromosome based on overlap and proximity</a:t>
            </a:r>
          </a:p>
          <a:p>
            <a:pPr indent="-228600" lvl="1" marL="914400" rtl="0">
              <a:spcBef>
                <a:spcPts val="0"/>
              </a:spcBef>
              <a:buAutoNum type="alphaLcPeriod"/>
            </a:pPr>
            <a:r>
              <a:rPr lang="en"/>
              <a:t>BUBBLE sorts based on score</a:t>
            </a:r>
          </a:p>
          <a:p>
            <a:pPr indent="-228600" lvl="1" marL="914400" rtl="0">
              <a:spcBef>
                <a:spcPts val="0"/>
              </a:spcBef>
              <a:buAutoNum type="alphaLcPeriod"/>
            </a:pPr>
            <a:r>
              <a:rPr lang="en"/>
              <a:t>Randomizes for diversity in gene pool.</a:t>
            </a:r>
          </a:p>
          <a:p>
            <a:pPr indent="-228600" lvl="1" marL="914400" rtl="0">
              <a:spcBef>
                <a:spcPts val="0"/>
              </a:spcBef>
              <a:buAutoNum type="alphaLcPeriod"/>
            </a:pPr>
            <a:r>
              <a:rPr lang="en"/>
              <a:t>If too many, kills extra.</a:t>
            </a:r>
          </a:p>
          <a:p>
            <a:pPr indent="-228600" lvl="1" marL="914400" rtl="0">
              <a:spcBef>
                <a:spcPts val="0"/>
              </a:spcBef>
              <a:buAutoNum type="alphaLcPeriod"/>
            </a:pPr>
            <a:r>
              <a:rPr lang="en"/>
              <a:t>Repeats. 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 have not run this to completion for a completely optimized tag cloud; it would take about 10 days to run 1000 generations as programmed.  Not efficient; partially my code, partially the method.  Spiral method would be faster.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This particular API doesn’t provide much data for each tag phrase.  APIs for a particular person or topic are inherently richer for large data analysis.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Three examples: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Overlapping cloud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Non-overlapping cloud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Product of Wednesday’s run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Leave slide show to show one-gen run with mouse clicks for volume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">
    <p:bg>
      <p:bgPr>
        <a:solidFill>
          <a:srgbClr val="00C5B9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181050" y="168450"/>
            <a:ext cx="8781899" cy="6521100"/>
          </a:xfrm>
          <a:prstGeom prst="rect">
            <a:avLst/>
          </a:prstGeom>
          <a:solidFill>
            <a:srgbClr val="2F3848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" name="Shape 10"/>
          <p:cNvSpPr txBox="1"/>
          <p:nvPr>
            <p:ph type="ctrTitle"/>
          </p:nvPr>
        </p:nvSpPr>
        <p:spPr>
          <a:xfrm>
            <a:off x="1692000" y="3265350"/>
            <a:ext cx="5759999" cy="1546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lr>
                <a:srgbClr val="F05768"/>
              </a:buClr>
              <a:buSzPct val="100000"/>
              <a:defRPr sz="4800">
                <a:solidFill>
                  <a:srgbClr val="F05768"/>
                </a:solidFill>
              </a:defRPr>
            </a:lvl1pPr>
            <a:lvl2pPr lvl="1" algn="ctr">
              <a:spcBef>
                <a:spcPts val="0"/>
              </a:spcBef>
              <a:buClr>
                <a:srgbClr val="F05768"/>
              </a:buClr>
              <a:buSzPct val="100000"/>
              <a:defRPr sz="4800">
                <a:solidFill>
                  <a:srgbClr val="F05768"/>
                </a:solidFill>
              </a:defRPr>
            </a:lvl2pPr>
            <a:lvl3pPr lvl="2" algn="ctr">
              <a:spcBef>
                <a:spcPts val="0"/>
              </a:spcBef>
              <a:buClr>
                <a:srgbClr val="F05768"/>
              </a:buClr>
              <a:buSzPct val="100000"/>
              <a:defRPr sz="4800">
                <a:solidFill>
                  <a:srgbClr val="F05768"/>
                </a:solidFill>
              </a:defRPr>
            </a:lvl3pPr>
            <a:lvl4pPr lvl="3" algn="ctr">
              <a:spcBef>
                <a:spcPts val="0"/>
              </a:spcBef>
              <a:buClr>
                <a:srgbClr val="F05768"/>
              </a:buClr>
              <a:buSzPct val="100000"/>
              <a:defRPr sz="4800">
                <a:solidFill>
                  <a:srgbClr val="F05768"/>
                </a:solidFill>
              </a:defRPr>
            </a:lvl4pPr>
            <a:lvl5pPr lvl="4" algn="ctr">
              <a:spcBef>
                <a:spcPts val="0"/>
              </a:spcBef>
              <a:buClr>
                <a:srgbClr val="F05768"/>
              </a:buClr>
              <a:buSzPct val="100000"/>
              <a:defRPr sz="4800">
                <a:solidFill>
                  <a:srgbClr val="F05768"/>
                </a:solidFill>
              </a:defRPr>
            </a:lvl5pPr>
            <a:lvl6pPr lvl="5" algn="ctr">
              <a:spcBef>
                <a:spcPts val="0"/>
              </a:spcBef>
              <a:buClr>
                <a:srgbClr val="F05768"/>
              </a:buClr>
              <a:buSzPct val="100000"/>
              <a:defRPr sz="4800">
                <a:solidFill>
                  <a:srgbClr val="F05768"/>
                </a:solidFill>
              </a:defRPr>
            </a:lvl6pPr>
            <a:lvl7pPr lvl="6" algn="ctr">
              <a:spcBef>
                <a:spcPts val="0"/>
              </a:spcBef>
              <a:buClr>
                <a:srgbClr val="F05768"/>
              </a:buClr>
              <a:buSzPct val="100000"/>
              <a:defRPr sz="4800">
                <a:solidFill>
                  <a:srgbClr val="F05768"/>
                </a:solidFill>
              </a:defRPr>
            </a:lvl7pPr>
            <a:lvl8pPr lvl="7" algn="ctr">
              <a:spcBef>
                <a:spcPts val="0"/>
              </a:spcBef>
              <a:buClr>
                <a:srgbClr val="F05768"/>
              </a:buClr>
              <a:buSzPct val="100000"/>
              <a:defRPr sz="4800">
                <a:solidFill>
                  <a:srgbClr val="F05768"/>
                </a:solidFill>
              </a:defRPr>
            </a:lvl8pPr>
            <a:lvl9pPr lvl="8" algn="ctr">
              <a:spcBef>
                <a:spcPts val="0"/>
              </a:spcBef>
              <a:buClr>
                <a:srgbClr val="F05768"/>
              </a:buClr>
              <a:buSzPct val="100000"/>
              <a:defRPr sz="4800">
                <a:solidFill>
                  <a:srgbClr val="F05768"/>
                </a:solidFill>
              </a:defRPr>
            </a:lvl9pPr>
          </a:lstStyle>
          <a:p/>
        </p:txBody>
      </p:sp>
      <p:sp>
        <p:nvSpPr>
          <p:cNvPr id="11" name="Shape 11"/>
          <p:cNvSpPr/>
          <p:nvPr/>
        </p:nvSpPr>
        <p:spPr>
          <a:xfrm>
            <a:off x="3855150" y="1840275"/>
            <a:ext cx="1433699" cy="955799"/>
          </a:xfrm>
          <a:prstGeom prst="wedgeRectCallout">
            <a:avLst>
              <a:gd fmla="val 8366" name="adj1"/>
              <a:gd fmla="val 80819" name="adj2"/>
            </a:avLst>
          </a:prstGeom>
          <a:noFill/>
          <a:ln cap="flat" cmpd="sng" w="114300">
            <a:solidFill>
              <a:srgbClr val="F05768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181050" y="168450"/>
            <a:ext cx="8781899" cy="65211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lank pink">
    <p:bg>
      <p:bgPr>
        <a:solidFill>
          <a:srgbClr val="FD8E80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181050" y="168450"/>
            <a:ext cx="8781899" cy="6521100"/>
          </a:xfrm>
          <a:prstGeom prst="rect">
            <a:avLst/>
          </a:prstGeom>
          <a:solidFill>
            <a:srgbClr val="F05768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lank teal">
    <p:bg>
      <p:bgPr>
        <a:solidFill>
          <a:srgbClr val="6CF3CE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/>
        </p:nvSpPr>
        <p:spPr>
          <a:xfrm>
            <a:off x="181050" y="168450"/>
            <a:ext cx="8781899" cy="6521100"/>
          </a:xfrm>
          <a:prstGeom prst="rect">
            <a:avLst/>
          </a:prstGeom>
          <a:solidFill>
            <a:srgbClr val="00C5B9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lank dark">
    <p:bg>
      <p:bgPr>
        <a:solidFill>
          <a:srgbClr val="00C5B9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181050" y="168450"/>
            <a:ext cx="8781899" cy="6521100"/>
          </a:xfrm>
          <a:prstGeom prst="rect">
            <a:avLst/>
          </a:prstGeom>
          <a:solidFill>
            <a:srgbClr val="2F3848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ubtitle teal">
    <p:bg>
      <p:bgPr>
        <a:solidFill>
          <a:srgbClr val="6CF3CE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181050" y="168450"/>
            <a:ext cx="8781899" cy="6521100"/>
          </a:xfrm>
          <a:prstGeom prst="rect">
            <a:avLst/>
          </a:prstGeom>
          <a:solidFill>
            <a:srgbClr val="00C5B9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" name="Shape 14"/>
          <p:cNvSpPr txBox="1"/>
          <p:nvPr>
            <p:ph type="ctrTitle"/>
          </p:nvPr>
        </p:nvSpPr>
        <p:spPr>
          <a:xfrm>
            <a:off x="665225" y="2018025"/>
            <a:ext cx="4927500" cy="1546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1pPr>
            <a:lvl2pPr lvl="1" rtl="0" algn="l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2pPr>
            <a:lvl3pPr lvl="2" rtl="0" algn="l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3pPr>
            <a:lvl4pPr lvl="3" rtl="0" algn="l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4pPr>
            <a:lvl5pPr lvl="4" rtl="0" algn="l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5pPr>
            <a:lvl6pPr lvl="5" rtl="0" algn="l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6pPr>
            <a:lvl7pPr lvl="6" rtl="0" algn="l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7pPr>
            <a:lvl8pPr lvl="7" rtl="0" algn="l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8pPr>
            <a:lvl9pPr lvl="8" rtl="0" algn="l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854251" y="3922275"/>
            <a:ext cx="3815400" cy="993899"/>
          </a:xfrm>
          <a:prstGeom prst="rect">
            <a:avLst/>
          </a:prstGeom>
          <a:ln cap="flat" cmpd="sng" w="1143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buFont typeface="Source Sans Pro"/>
              <a:buNone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Font typeface="Source Sans Pro"/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Font typeface="Source Sans Pro"/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buFont typeface="Source Sans Pro"/>
              <a:buNone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buFont typeface="Source Sans Pro"/>
              <a:buNone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buFont typeface="Source Sans Pro"/>
              <a:buNone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buFont typeface="Source Sans Pro"/>
              <a:buNone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buFont typeface="Source Sans Pro"/>
              <a:buNone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ct val="100000"/>
              <a:buFont typeface="Source Sans Pro"/>
              <a:buNone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6" name="Shape 16"/>
          <p:cNvSpPr/>
          <p:nvPr/>
        </p:nvSpPr>
        <p:spPr>
          <a:xfrm>
            <a:off x="1139933" y="3640725"/>
            <a:ext cx="274800" cy="2748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ubtitle pink">
    <p:bg>
      <p:bgPr>
        <a:solidFill>
          <a:srgbClr val="FD8E80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181050" y="168450"/>
            <a:ext cx="8781899" cy="6521100"/>
          </a:xfrm>
          <a:prstGeom prst="rect">
            <a:avLst/>
          </a:prstGeom>
          <a:solidFill>
            <a:srgbClr val="F05768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" name="Shape 19"/>
          <p:cNvSpPr txBox="1"/>
          <p:nvPr>
            <p:ph type="ctrTitle"/>
          </p:nvPr>
        </p:nvSpPr>
        <p:spPr>
          <a:xfrm>
            <a:off x="665225" y="2018025"/>
            <a:ext cx="4927500" cy="15465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l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1pPr>
            <a:lvl2pPr lvl="1" rtl="0" algn="l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2pPr>
            <a:lvl3pPr lvl="2" rtl="0" algn="l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3pPr>
            <a:lvl4pPr lvl="3" rtl="0" algn="l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4pPr>
            <a:lvl5pPr lvl="4" rtl="0" algn="l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5pPr>
            <a:lvl6pPr lvl="5" rtl="0" algn="l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6pPr>
            <a:lvl7pPr lvl="6" rtl="0" algn="l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7pPr>
            <a:lvl8pPr lvl="7" rtl="0" algn="l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8pPr>
            <a:lvl9pPr lvl="8" rtl="0" algn="l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" type="subTitle"/>
          </p:nvPr>
        </p:nvSpPr>
        <p:spPr>
          <a:xfrm>
            <a:off x="854251" y="3922275"/>
            <a:ext cx="3815400" cy="993899"/>
          </a:xfrm>
          <a:prstGeom prst="rect">
            <a:avLst/>
          </a:prstGeom>
          <a:ln cap="flat" cmpd="sng" w="1143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buFont typeface="Source Sans Pro"/>
              <a:buNone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Font typeface="Source Sans Pro"/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Font typeface="Source Sans Pro"/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buFont typeface="Source Sans Pro"/>
              <a:buNone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buFont typeface="Source Sans Pro"/>
              <a:buNone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buFont typeface="Source Sans Pro"/>
              <a:buNone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buFont typeface="Source Sans Pro"/>
              <a:buNone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buFont typeface="Source Sans Pro"/>
              <a:buNone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ct val="100000"/>
              <a:buFont typeface="Source Sans Pro"/>
              <a:buNone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1" name="Shape 21"/>
          <p:cNvSpPr/>
          <p:nvPr/>
        </p:nvSpPr>
        <p:spPr>
          <a:xfrm>
            <a:off x="1139933" y="3640725"/>
            <a:ext cx="274800" cy="2748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Quote">
    <p:bg>
      <p:bgPr>
        <a:solidFill>
          <a:srgbClr val="F05768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181050" y="168450"/>
            <a:ext cx="8781899" cy="65211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" name="Shape 24"/>
          <p:cNvSpPr/>
          <p:nvPr/>
        </p:nvSpPr>
        <p:spPr>
          <a:xfrm>
            <a:off x="3855150" y="1459275"/>
            <a:ext cx="1433699" cy="955799"/>
          </a:xfrm>
          <a:prstGeom prst="wedgeRectCallout">
            <a:avLst>
              <a:gd fmla="val 8366" name="adj1"/>
              <a:gd fmla="val 80819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810450" y="2790325"/>
            <a:ext cx="7523099" cy="8042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defRPr i="1"/>
            </a:lvl1pPr>
            <a:lvl2pPr lvl="1" rtl="0" algn="ctr">
              <a:spcBef>
                <a:spcPts val="0"/>
              </a:spcBef>
              <a:defRPr i="1"/>
            </a:lvl2pPr>
            <a:lvl3pPr lvl="2" rtl="0" algn="ctr">
              <a:spcBef>
                <a:spcPts val="0"/>
              </a:spcBef>
              <a:defRPr i="1"/>
            </a:lvl3pPr>
            <a:lvl4pPr lvl="3" rtl="0" algn="ctr">
              <a:spcBef>
                <a:spcPts val="0"/>
              </a:spcBef>
              <a:defRPr i="1"/>
            </a:lvl4pPr>
            <a:lvl5pPr lvl="4" rtl="0" algn="ctr">
              <a:spcBef>
                <a:spcPts val="0"/>
              </a:spcBef>
              <a:defRPr i="1"/>
            </a:lvl5pPr>
            <a:lvl6pPr lvl="5" rtl="0" algn="ctr">
              <a:spcBef>
                <a:spcPts val="0"/>
              </a:spcBef>
              <a:defRPr i="1"/>
            </a:lvl6pPr>
            <a:lvl7pPr lvl="6" rtl="0" algn="ctr">
              <a:spcBef>
                <a:spcPts val="0"/>
              </a:spcBef>
              <a:defRPr i="1"/>
            </a:lvl7pPr>
            <a:lvl8pPr lvl="7" rtl="0" algn="ctr">
              <a:spcBef>
                <a:spcPts val="0"/>
              </a:spcBef>
              <a:defRPr i="1"/>
            </a:lvl8pPr>
            <a:lvl9pPr lvl="8" algn="ctr">
              <a:spcBef>
                <a:spcPts val="0"/>
              </a:spcBef>
              <a:defRPr i="1"/>
            </a:lvl9pPr>
          </a:lstStyle>
          <a:p/>
        </p:txBody>
      </p:sp>
      <p:sp>
        <p:nvSpPr>
          <p:cNvPr id="26" name="Shape 26"/>
          <p:cNvSpPr txBox="1"/>
          <p:nvPr/>
        </p:nvSpPr>
        <p:spPr>
          <a:xfrm>
            <a:off x="3593400" y="1499025"/>
            <a:ext cx="1957200" cy="871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 sz="6000">
                <a:solidFill>
                  <a:srgbClr val="00C5B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“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+ 1 column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181050" y="1331950"/>
            <a:ext cx="8781899" cy="5357699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29" name="Shape 29"/>
          <p:cNvGrpSpPr/>
          <p:nvPr/>
        </p:nvGrpSpPr>
        <p:grpSpPr>
          <a:xfrm>
            <a:off x="180850" y="168450"/>
            <a:ext cx="8781899" cy="1296663"/>
            <a:chOff x="180850" y="168450"/>
            <a:chExt cx="8781899" cy="1296663"/>
          </a:xfrm>
        </p:grpSpPr>
        <p:sp>
          <p:nvSpPr>
            <p:cNvPr id="30" name="Shape 30"/>
            <p:cNvSpPr/>
            <p:nvPr/>
          </p:nvSpPr>
          <p:spPr>
            <a:xfrm>
              <a:off x="180850" y="168450"/>
              <a:ext cx="8781899" cy="973499"/>
            </a:xfrm>
            <a:prstGeom prst="rect">
              <a:avLst/>
            </a:prstGeom>
            <a:solidFill>
              <a:srgbClr val="00C5B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rot="5400000">
              <a:off x="1027273" y="930513"/>
              <a:ext cx="442799" cy="626400"/>
            </a:xfrm>
            <a:prstGeom prst="rtTriangle">
              <a:avLst/>
            </a:prstGeom>
            <a:solidFill>
              <a:srgbClr val="00C5B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361300" y="341550"/>
              <a:ext cx="8420999" cy="6272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3" name="Shape 33"/>
          <p:cNvSpPr txBox="1"/>
          <p:nvPr>
            <p:ph type="title"/>
          </p:nvPr>
        </p:nvSpPr>
        <p:spPr>
          <a:xfrm>
            <a:off x="832475" y="168450"/>
            <a:ext cx="7951799" cy="9734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l">
              <a:spcBef>
                <a:spcPts val="0"/>
              </a:spcBef>
              <a:defRPr/>
            </a:lvl1pPr>
            <a:lvl2pPr lvl="1" algn="l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 lvl="2" algn="l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 lvl="3" algn="l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 lvl="4" algn="l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 lvl="5" algn="l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  <a:lvl7pPr lvl="6" algn="l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7pPr>
            <a:lvl8pPr lvl="7" algn="l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8pPr>
            <a:lvl9pPr lvl="8" algn="l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753150" y="1600200"/>
            <a:ext cx="7637700" cy="4967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+ 2 column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181050" y="1331950"/>
            <a:ext cx="8781899" cy="5357699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37" name="Shape 37"/>
          <p:cNvGrpSpPr/>
          <p:nvPr/>
        </p:nvGrpSpPr>
        <p:grpSpPr>
          <a:xfrm>
            <a:off x="180850" y="168450"/>
            <a:ext cx="8781899" cy="1296663"/>
            <a:chOff x="180850" y="168450"/>
            <a:chExt cx="8781899" cy="1296663"/>
          </a:xfrm>
        </p:grpSpPr>
        <p:sp>
          <p:nvSpPr>
            <p:cNvPr id="38" name="Shape 38"/>
            <p:cNvSpPr/>
            <p:nvPr/>
          </p:nvSpPr>
          <p:spPr>
            <a:xfrm>
              <a:off x="180850" y="168450"/>
              <a:ext cx="8781899" cy="973499"/>
            </a:xfrm>
            <a:prstGeom prst="rect">
              <a:avLst/>
            </a:prstGeom>
            <a:solidFill>
              <a:srgbClr val="00C5B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 rot="5400000">
              <a:off x="1027273" y="930513"/>
              <a:ext cx="442799" cy="626400"/>
            </a:xfrm>
            <a:prstGeom prst="rtTriangle">
              <a:avLst/>
            </a:prstGeom>
            <a:solidFill>
              <a:srgbClr val="00C5B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361300" y="341550"/>
              <a:ext cx="8420999" cy="6272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41" name="Shape 41"/>
          <p:cNvSpPr txBox="1"/>
          <p:nvPr>
            <p:ph type="title"/>
          </p:nvPr>
        </p:nvSpPr>
        <p:spPr>
          <a:xfrm>
            <a:off x="832475" y="168450"/>
            <a:ext cx="7951799" cy="9734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 algn="l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 lvl="2" rtl="0" algn="l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 lvl="3" rtl="0" algn="l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 lvl="4" rtl="0" algn="l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 lvl="5" rtl="0" algn="l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  <a:lvl7pPr lvl="6" rtl="0" algn="l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7pPr>
            <a:lvl8pPr lvl="7" rtl="0" algn="l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8pPr>
            <a:lvl9pPr lvl="8" rtl="0" algn="l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457200" y="1600200"/>
            <a:ext cx="3994500" cy="46868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692274" y="1600200"/>
            <a:ext cx="3994500" cy="46868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+ 3 column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181050" y="1331950"/>
            <a:ext cx="8781899" cy="5357699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46" name="Shape 46"/>
          <p:cNvGrpSpPr/>
          <p:nvPr/>
        </p:nvGrpSpPr>
        <p:grpSpPr>
          <a:xfrm>
            <a:off x="180850" y="168450"/>
            <a:ext cx="8781899" cy="1296663"/>
            <a:chOff x="180850" y="168450"/>
            <a:chExt cx="8781899" cy="1296663"/>
          </a:xfrm>
        </p:grpSpPr>
        <p:sp>
          <p:nvSpPr>
            <p:cNvPr id="47" name="Shape 47"/>
            <p:cNvSpPr/>
            <p:nvPr/>
          </p:nvSpPr>
          <p:spPr>
            <a:xfrm>
              <a:off x="180850" y="168450"/>
              <a:ext cx="8781899" cy="973499"/>
            </a:xfrm>
            <a:prstGeom prst="rect">
              <a:avLst/>
            </a:prstGeom>
            <a:solidFill>
              <a:srgbClr val="00C5B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 rot="5400000">
              <a:off x="1027273" y="930513"/>
              <a:ext cx="442799" cy="626400"/>
            </a:xfrm>
            <a:prstGeom prst="rtTriangle">
              <a:avLst/>
            </a:prstGeom>
            <a:solidFill>
              <a:srgbClr val="00C5B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9" name="Shape 49"/>
            <p:cNvSpPr/>
            <p:nvPr/>
          </p:nvSpPr>
          <p:spPr>
            <a:xfrm>
              <a:off x="361300" y="341550"/>
              <a:ext cx="8420999" cy="6272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50" name="Shape 50"/>
          <p:cNvSpPr txBox="1"/>
          <p:nvPr>
            <p:ph type="title"/>
          </p:nvPr>
        </p:nvSpPr>
        <p:spPr>
          <a:xfrm>
            <a:off x="832475" y="168450"/>
            <a:ext cx="7951799" cy="9734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 algn="l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 lvl="2" rtl="0" algn="l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 lvl="3" rtl="0" algn="l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 lvl="4" rtl="0" algn="l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 lvl="5" rtl="0" algn="l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  <a:lvl7pPr lvl="6" rtl="0" algn="l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7pPr>
            <a:lvl8pPr lvl="7" rtl="0" algn="l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8pPr>
            <a:lvl9pPr lvl="8" rtl="0" algn="l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489283" y="1600200"/>
            <a:ext cx="2631900" cy="4967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/>
        </p:txBody>
      </p:sp>
      <p:sp>
        <p:nvSpPr>
          <p:cNvPr id="52" name="Shape 52"/>
          <p:cNvSpPr txBox="1"/>
          <p:nvPr>
            <p:ph idx="2" type="body"/>
          </p:nvPr>
        </p:nvSpPr>
        <p:spPr>
          <a:xfrm>
            <a:off x="3256050" y="1600200"/>
            <a:ext cx="2631900" cy="4967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/>
        </p:txBody>
      </p:sp>
      <p:sp>
        <p:nvSpPr>
          <p:cNvPr id="53" name="Shape 53"/>
          <p:cNvSpPr txBox="1"/>
          <p:nvPr>
            <p:ph idx="3" type="body"/>
          </p:nvPr>
        </p:nvSpPr>
        <p:spPr>
          <a:xfrm>
            <a:off x="6022816" y="1600200"/>
            <a:ext cx="2631900" cy="4967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Shape 55"/>
          <p:cNvGrpSpPr/>
          <p:nvPr/>
        </p:nvGrpSpPr>
        <p:grpSpPr>
          <a:xfrm>
            <a:off x="180850" y="168450"/>
            <a:ext cx="8781899" cy="1296663"/>
            <a:chOff x="180850" y="168450"/>
            <a:chExt cx="8781899" cy="1296663"/>
          </a:xfrm>
        </p:grpSpPr>
        <p:sp>
          <p:nvSpPr>
            <p:cNvPr id="56" name="Shape 56"/>
            <p:cNvSpPr/>
            <p:nvPr/>
          </p:nvSpPr>
          <p:spPr>
            <a:xfrm>
              <a:off x="180850" y="168450"/>
              <a:ext cx="8781899" cy="973499"/>
            </a:xfrm>
            <a:prstGeom prst="rect">
              <a:avLst/>
            </a:prstGeom>
            <a:solidFill>
              <a:srgbClr val="00C5B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7" name="Shape 57"/>
            <p:cNvSpPr/>
            <p:nvPr/>
          </p:nvSpPr>
          <p:spPr>
            <a:xfrm rot="5400000">
              <a:off x="1027273" y="930513"/>
              <a:ext cx="442799" cy="626400"/>
            </a:xfrm>
            <a:prstGeom prst="rtTriangle">
              <a:avLst/>
            </a:prstGeom>
            <a:solidFill>
              <a:srgbClr val="00C5B9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>
              <a:off x="361300" y="341550"/>
              <a:ext cx="8420999" cy="6272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Shape 59"/>
          <p:cNvSpPr txBox="1"/>
          <p:nvPr>
            <p:ph type="title"/>
          </p:nvPr>
        </p:nvSpPr>
        <p:spPr>
          <a:xfrm>
            <a:off x="832475" y="168450"/>
            <a:ext cx="7951799" cy="9734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 algn="l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 lvl="2" rtl="0" algn="l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 lvl="3" rtl="0" algn="l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 lvl="4" rtl="0" algn="l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 lvl="5" rtl="0" algn="l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  <a:lvl7pPr lvl="6" rtl="0" algn="l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7pPr>
            <a:lvl8pPr lvl="7" rtl="0" algn="l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8pPr>
            <a:lvl9pPr lvl="8" rtl="0" algn="l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>
            <a:off x="181050" y="168450"/>
            <a:ext cx="8781899" cy="65211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370050" y="6049300"/>
            <a:ext cx="8403900" cy="518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360"/>
              </a:spcBef>
              <a:buSzPct val="100000"/>
              <a:buNone/>
              <a:defRPr b="1" sz="14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880050" y="274650"/>
            <a:ext cx="73838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rgbClr val="00C5B9"/>
              </a:buClr>
              <a:buSzPct val="100000"/>
              <a:buFont typeface="Source Sans Pro"/>
              <a:buNone/>
              <a:defRPr b="1" sz="2400">
                <a:solidFill>
                  <a:srgbClr val="00C5B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buClr>
                <a:srgbClr val="00C5B9"/>
              </a:buClr>
              <a:buSzPct val="100000"/>
              <a:buFont typeface="Source Sans Pro"/>
              <a:buNone/>
              <a:defRPr b="1" sz="2400">
                <a:solidFill>
                  <a:srgbClr val="00C5B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buClr>
                <a:srgbClr val="00C5B9"/>
              </a:buClr>
              <a:buSzPct val="100000"/>
              <a:buFont typeface="Source Sans Pro"/>
              <a:buNone/>
              <a:defRPr b="1" sz="2400">
                <a:solidFill>
                  <a:srgbClr val="00C5B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buClr>
                <a:srgbClr val="00C5B9"/>
              </a:buClr>
              <a:buSzPct val="100000"/>
              <a:buFont typeface="Source Sans Pro"/>
              <a:buNone/>
              <a:defRPr b="1" sz="2400">
                <a:solidFill>
                  <a:srgbClr val="00C5B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buClr>
                <a:srgbClr val="00C5B9"/>
              </a:buClr>
              <a:buSzPct val="100000"/>
              <a:buFont typeface="Source Sans Pro"/>
              <a:buNone/>
              <a:defRPr b="1" sz="2400">
                <a:solidFill>
                  <a:srgbClr val="00C5B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buClr>
                <a:srgbClr val="00C5B9"/>
              </a:buClr>
              <a:buSzPct val="100000"/>
              <a:buFont typeface="Source Sans Pro"/>
              <a:buNone/>
              <a:defRPr b="1" sz="2400">
                <a:solidFill>
                  <a:srgbClr val="00C5B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buClr>
                <a:srgbClr val="00C5B9"/>
              </a:buClr>
              <a:buSzPct val="100000"/>
              <a:buFont typeface="Source Sans Pro"/>
              <a:buNone/>
              <a:defRPr b="1" sz="2400">
                <a:solidFill>
                  <a:srgbClr val="00C5B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buClr>
                <a:srgbClr val="00C5B9"/>
              </a:buClr>
              <a:buSzPct val="100000"/>
              <a:buFont typeface="Source Sans Pro"/>
              <a:buNone/>
              <a:defRPr b="1" sz="2400">
                <a:solidFill>
                  <a:srgbClr val="00C5B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buClr>
                <a:srgbClr val="00C5B9"/>
              </a:buClr>
              <a:buSzPct val="100000"/>
              <a:buFont typeface="Source Sans Pro"/>
              <a:buNone/>
              <a:defRPr b="1" sz="2400">
                <a:solidFill>
                  <a:srgbClr val="00C5B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880050" y="1600209"/>
            <a:ext cx="7383899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600"/>
              </a:spcBef>
              <a:buClr>
                <a:srgbClr val="2F3848"/>
              </a:buClr>
              <a:buSzPct val="100000"/>
              <a:buFont typeface="Source Sans Pro"/>
              <a:buChar char="■"/>
              <a:defRPr sz="3200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480"/>
              </a:spcBef>
              <a:buClr>
                <a:srgbClr val="2F3848"/>
              </a:buClr>
              <a:buSzPct val="100000"/>
              <a:buFont typeface="Source Sans Pro"/>
              <a:defRPr sz="2400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spcBef>
                <a:spcPts val="480"/>
              </a:spcBef>
              <a:buClr>
                <a:srgbClr val="2F3848"/>
              </a:buClr>
              <a:buSzPct val="100000"/>
              <a:buFont typeface="Source Sans Pro"/>
              <a:defRPr sz="2400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spcBef>
                <a:spcPts val="360"/>
              </a:spcBef>
              <a:buClr>
                <a:srgbClr val="2F3848"/>
              </a:buClr>
              <a:buSzPct val="100000"/>
              <a:buFont typeface="Source Sans Pro"/>
              <a:defRPr sz="1800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spcBef>
                <a:spcPts val="360"/>
              </a:spcBef>
              <a:buClr>
                <a:srgbClr val="2F3848"/>
              </a:buClr>
              <a:buSzPct val="100000"/>
              <a:buFont typeface="Source Sans Pro"/>
              <a:defRPr sz="1800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spcBef>
                <a:spcPts val="360"/>
              </a:spcBef>
              <a:buClr>
                <a:srgbClr val="2F3848"/>
              </a:buClr>
              <a:buSzPct val="100000"/>
              <a:buFont typeface="Source Sans Pro"/>
              <a:defRPr sz="1800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spcBef>
                <a:spcPts val="360"/>
              </a:spcBef>
              <a:buClr>
                <a:srgbClr val="2F3848"/>
              </a:buClr>
              <a:buSzPct val="100000"/>
              <a:buFont typeface="Source Sans Pro"/>
              <a:defRPr sz="1800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spcBef>
                <a:spcPts val="360"/>
              </a:spcBef>
              <a:buClr>
                <a:srgbClr val="2F3848"/>
              </a:buClr>
              <a:buSzPct val="100000"/>
              <a:buFont typeface="Source Sans Pro"/>
              <a:defRPr sz="1800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spcBef>
                <a:spcPts val="360"/>
              </a:spcBef>
              <a:buClr>
                <a:srgbClr val="2F3848"/>
              </a:buClr>
              <a:buSzPct val="100000"/>
              <a:buFont typeface="Source Sans Pro"/>
              <a:defRPr sz="1800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www.slidescarnival.com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youtube.com/v/A1a0Raxg4Qs" TargetMode="External"/><Relationship Id="rId4" Type="http://schemas.openxmlformats.org/officeDocument/2006/relationships/image" Target="../media/image0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ctrTitle"/>
          </p:nvPr>
        </p:nvSpPr>
        <p:spPr>
          <a:xfrm>
            <a:off x="230125" y="3265350"/>
            <a:ext cx="8729700" cy="1546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TWITTER TAG CLOUDS:</a:t>
            </a:r>
          </a:p>
          <a:p>
            <a:pPr lvl="0">
              <a:spcBef>
                <a:spcPts val="0"/>
              </a:spcBef>
              <a:buNone/>
            </a:pPr>
            <a:r>
              <a:rPr lang="en" sz="3600"/>
              <a:t>A Story of Mutants Who Aren’t Superheroes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3600"/>
          </a:p>
          <a:p>
            <a:pPr lvl="0" rtl="0">
              <a:spcBef>
                <a:spcPts val="0"/>
              </a:spcBef>
              <a:buNone/>
            </a:pPr>
            <a:r>
              <a:rPr lang="en" sz="3000"/>
              <a:t>Chryssy Joski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hape 151"/>
          <p:cNvPicPr preferRelativeResize="0"/>
          <p:nvPr/>
        </p:nvPicPr>
        <p:blipFill rotWithShape="1">
          <a:blip r:embed="rId3">
            <a:alphaModFix/>
          </a:blip>
          <a:srcRect b="3866" l="0" r="0" t="3866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/>
          <p:nvPr/>
        </p:nvSpPr>
        <p:spPr>
          <a:xfrm>
            <a:off x="236900" y="280300"/>
            <a:ext cx="3346200" cy="1070100"/>
          </a:xfrm>
          <a:prstGeom prst="wedgeRectCallout">
            <a:avLst>
              <a:gd fmla="val 33489" name="adj1"/>
              <a:gd fmla="val 69190" name="adj2"/>
            </a:avLst>
          </a:prstGeom>
          <a:solidFill>
            <a:srgbClr val="2F3848">
              <a:alpha val="71540"/>
            </a:srgbClr>
          </a:solidFill>
          <a:ln cap="flat" cmpd="sng" w="1524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2400">
                <a:solidFill>
                  <a:srgbClr val="FD8E8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Tag Cloud of data from Monday-Wednesday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2F3848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type="ctrTitle"/>
          </p:nvPr>
        </p:nvSpPr>
        <p:spPr>
          <a:xfrm>
            <a:off x="665225" y="2018025"/>
            <a:ext cx="4927500" cy="1546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2F3848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/>
              <a:t>Learning &amp; Development</a:t>
            </a:r>
          </a:p>
        </p:txBody>
      </p:sp>
      <p:sp>
        <p:nvSpPr>
          <p:cNvPr id="158" name="Shape 158"/>
          <p:cNvSpPr txBox="1"/>
          <p:nvPr>
            <p:ph idx="1" type="subTitle"/>
          </p:nvPr>
        </p:nvSpPr>
        <p:spPr>
          <a:xfrm>
            <a:off x="854249" y="3922275"/>
            <a:ext cx="5763000" cy="993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How I became a mutational mad scientist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idx="4294967295" type="title"/>
          </p:nvPr>
        </p:nvSpPr>
        <p:spPr>
          <a:xfrm>
            <a:off x="880050" y="274650"/>
            <a:ext cx="7383900" cy="845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/>
              <a:t>Mutating my brain: Strategies for Learning</a:t>
            </a:r>
          </a:p>
        </p:txBody>
      </p:sp>
      <p:sp>
        <p:nvSpPr>
          <p:cNvPr id="164" name="Shape 164"/>
          <p:cNvSpPr txBox="1"/>
          <p:nvPr>
            <p:ph idx="4294967295" type="body"/>
          </p:nvPr>
        </p:nvSpPr>
        <p:spPr>
          <a:xfrm>
            <a:off x="457200" y="2286000"/>
            <a:ext cx="2631900" cy="1740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>
                <a:solidFill>
                  <a:srgbClr val="F05768"/>
                </a:solidFill>
              </a:rPr>
              <a:t>MSDN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</a:rPr>
              <a:t>MSDN has great resources.  Amazing resources.  Just make sure you are looking at the correct language for examples.</a:t>
            </a:r>
          </a:p>
        </p:txBody>
      </p:sp>
      <p:sp>
        <p:nvSpPr>
          <p:cNvPr id="165" name="Shape 165"/>
          <p:cNvSpPr txBox="1"/>
          <p:nvPr>
            <p:ph idx="4294967295" type="body"/>
          </p:nvPr>
        </p:nvSpPr>
        <p:spPr>
          <a:xfrm>
            <a:off x="3223963" y="2286000"/>
            <a:ext cx="2631900" cy="1740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>
                <a:solidFill>
                  <a:srgbClr val="F05768"/>
                </a:solidFill>
              </a:rPr>
              <a:t>Sample Code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</a:rPr>
              <a:t>None of our projects are assigned in a vaccuum.  There will be code similar to what you are working on somewhere online.  Github and personal blogs are great resources.</a:t>
            </a:r>
          </a:p>
        </p:txBody>
      </p:sp>
      <p:sp>
        <p:nvSpPr>
          <p:cNvPr id="166" name="Shape 166"/>
          <p:cNvSpPr txBox="1"/>
          <p:nvPr>
            <p:ph idx="4294967295" type="body"/>
          </p:nvPr>
        </p:nvSpPr>
        <p:spPr>
          <a:xfrm>
            <a:off x="5990727" y="2286000"/>
            <a:ext cx="2631900" cy="1740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>
                <a:solidFill>
                  <a:srgbClr val="F05768"/>
                </a:solidFill>
              </a:rPr>
              <a:t>Professors/Peers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</a:rPr>
              <a:t>We all have our strengths.  We all see things differently.  No one person (peer or professor) will know everything to solve it, but they are sounding boards.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167" name="Shape 167"/>
          <p:cNvSpPr txBox="1"/>
          <p:nvPr>
            <p:ph idx="4294967295" type="body"/>
          </p:nvPr>
        </p:nvSpPr>
        <p:spPr>
          <a:xfrm>
            <a:off x="457225" y="4689200"/>
            <a:ext cx="2631900" cy="1740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>
                <a:solidFill>
                  <a:srgbClr val="F05768"/>
                </a:solidFill>
              </a:rPr>
              <a:t>Blogging</a:t>
            </a:r>
          </a:p>
          <a:p>
            <a:pPr lvl="0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</a:rPr>
              <a:t>Seriously.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</a:rPr>
              <a:t>Writing about a problem helps solve it.  By identifying &amp; articulating  the issues, solving it becomes easier.</a:t>
            </a:r>
          </a:p>
        </p:txBody>
      </p:sp>
      <p:sp>
        <p:nvSpPr>
          <p:cNvPr id="168" name="Shape 168"/>
          <p:cNvSpPr txBox="1"/>
          <p:nvPr>
            <p:ph idx="4294967295" type="body"/>
          </p:nvPr>
        </p:nvSpPr>
        <p:spPr>
          <a:xfrm>
            <a:off x="3223963" y="4689200"/>
            <a:ext cx="2631900" cy="1740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>
                <a:solidFill>
                  <a:srgbClr val="F05768"/>
                </a:solidFill>
              </a:rPr>
              <a:t>Reading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</a:rPr>
              <a:t>Read about your challenges.  Don’t just skim sample code to see if it fits.  It may not fit exactly, but if you read it closely, you may learn something valuable.</a:t>
            </a:r>
          </a:p>
        </p:txBody>
      </p:sp>
      <p:sp>
        <p:nvSpPr>
          <p:cNvPr id="169" name="Shape 169"/>
          <p:cNvSpPr txBox="1"/>
          <p:nvPr>
            <p:ph idx="4294967295" type="body"/>
          </p:nvPr>
        </p:nvSpPr>
        <p:spPr>
          <a:xfrm>
            <a:off x="5990727" y="4689200"/>
            <a:ext cx="2631900" cy="1740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>
                <a:solidFill>
                  <a:srgbClr val="F05768"/>
                </a:solidFill>
              </a:rPr>
              <a:t>Trial &amp; Error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</a:rPr>
              <a:t>Do not be afraid to make mistakes.  But when you make them, learn from them. 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</p:txBody>
      </p:sp>
      <p:grpSp>
        <p:nvGrpSpPr>
          <p:cNvPr id="170" name="Shape 170"/>
          <p:cNvGrpSpPr/>
          <p:nvPr/>
        </p:nvGrpSpPr>
        <p:grpSpPr>
          <a:xfrm>
            <a:off x="603105" y="1935601"/>
            <a:ext cx="386942" cy="372646"/>
            <a:chOff x="2583325" y="2972875"/>
            <a:chExt cx="462850" cy="445750"/>
          </a:xfrm>
        </p:grpSpPr>
        <p:sp>
          <p:nvSpPr>
            <p:cNvPr id="171" name="Shape 171"/>
            <p:cNvSpPr/>
            <p:nvPr/>
          </p:nvSpPr>
          <p:spPr>
            <a:xfrm>
              <a:off x="2701775" y="3323350"/>
              <a:ext cx="225950" cy="95275"/>
            </a:xfrm>
            <a:custGeom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2" name="Shape 172"/>
            <p:cNvSpPr/>
            <p:nvPr/>
          </p:nvSpPr>
          <p:spPr>
            <a:xfrm>
              <a:off x="2583325" y="2972875"/>
              <a:ext cx="462850" cy="337075"/>
            </a:xfrm>
            <a:custGeom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73" name="Shape 173"/>
          <p:cNvSpPr txBox="1"/>
          <p:nvPr>
            <p:ph idx="4294967295" type="title"/>
          </p:nvPr>
        </p:nvSpPr>
        <p:spPr>
          <a:xfrm>
            <a:off x="457225" y="1404375"/>
            <a:ext cx="3752700" cy="597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/>
              <a:t>Where:</a:t>
            </a:r>
          </a:p>
        </p:txBody>
      </p:sp>
      <p:sp>
        <p:nvSpPr>
          <p:cNvPr id="174" name="Shape 174"/>
          <p:cNvSpPr txBox="1"/>
          <p:nvPr>
            <p:ph idx="4294967295" type="title"/>
          </p:nvPr>
        </p:nvSpPr>
        <p:spPr>
          <a:xfrm>
            <a:off x="457225" y="3731100"/>
            <a:ext cx="3752700" cy="597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/>
              <a:t>How:</a:t>
            </a:r>
          </a:p>
        </p:txBody>
      </p:sp>
      <p:grpSp>
        <p:nvGrpSpPr>
          <p:cNvPr id="175" name="Shape 175"/>
          <p:cNvGrpSpPr/>
          <p:nvPr/>
        </p:nvGrpSpPr>
        <p:grpSpPr>
          <a:xfrm>
            <a:off x="623018" y="4310312"/>
            <a:ext cx="347107" cy="438983"/>
            <a:chOff x="584925" y="238125"/>
            <a:chExt cx="415200" cy="525100"/>
          </a:xfrm>
        </p:grpSpPr>
        <p:sp>
          <p:nvSpPr>
            <p:cNvPr id="176" name="Shape 176"/>
            <p:cNvSpPr/>
            <p:nvPr/>
          </p:nvSpPr>
          <p:spPr>
            <a:xfrm>
              <a:off x="621550" y="299175"/>
              <a:ext cx="378575" cy="464050"/>
            </a:xfrm>
            <a:custGeom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7" name="Shape 177"/>
            <p:cNvSpPr/>
            <p:nvPr/>
          </p:nvSpPr>
          <p:spPr>
            <a:xfrm>
              <a:off x="633750" y="238125"/>
              <a:ext cx="29350" cy="63500"/>
            </a:xfrm>
            <a:custGeom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8" name="Shape 178"/>
            <p:cNvSpPr/>
            <p:nvPr/>
          </p:nvSpPr>
          <p:spPr>
            <a:xfrm>
              <a:off x="716800" y="238125"/>
              <a:ext cx="29325" cy="63500"/>
            </a:xfrm>
            <a:custGeom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>
              <a:off x="799825" y="238125"/>
              <a:ext cx="29350" cy="63500"/>
            </a:xfrm>
            <a:custGeom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0" name="Shape 180"/>
            <p:cNvSpPr/>
            <p:nvPr/>
          </p:nvSpPr>
          <p:spPr>
            <a:xfrm>
              <a:off x="882875" y="238125"/>
              <a:ext cx="29325" cy="63500"/>
            </a:xfrm>
            <a:custGeom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1" name="Shape 181"/>
            <p:cNvSpPr/>
            <p:nvPr/>
          </p:nvSpPr>
          <p:spPr>
            <a:xfrm>
              <a:off x="584925" y="261325"/>
              <a:ext cx="378575" cy="464050"/>
            </a:xfrm>
            <a:custGeom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2" name="Shape 182"/>
          <p:cNvGrpSpPr/>
          <p:nvPr/>
        </p:nvGrpSpPr>
        <p:grpSpPr>
          <a:xfrm>
            <a:off x="6222065" y="1909066"/>
            <a:ext cx="170502" cy="425732"/>
            <a:chOff x="3386850" y="2264625"/>
            <a:chExt cx="203950" cy="509250"/>
          </a:xfrm>
        </p:grpSpPr>
        <p:sp>
          <p:nvSpPr>
            <p:cNvPr id="183" name="Shape 183"/>
            <p:cNvSpPr/>
            <p:nvPr/>
          </p:nvSpPr>
          <p:spPr>
            <a:xfrm>
              <a:off x="3386850" y="2370850"/>
              <a:ext cx="203950" cy="403025"/>
            </a:xfrm>
            <a:custGeom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>
              <a:off x="3446075" y="2264625"/>
              <a:ext cx="85500" cy="94050"/>
            </a:xfrm>
            <a:custGeom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85" name="Shape 185"/>
          <p:cNvSpPr/>
          <p:nvPr/>
        </p:nvSpPr>
        <p:spPr>
          <a:xfrm>
            <a:off x="6135804" y="4358301"/>
            <a:ext cx="343052" cy="343031"/>
          </a:xfrm>
          <a:custGeom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186" name="Shape 186"/>
          <p:cNvGrpSpPr/>
          <p:nvPr/>
        </p:nvGrpSpPr>
        <p:grpSpPr>
          <a:xfrm>
            <a:off x="3311224" y="4359736"/>
            <a:ext cx="358351" cy="298117"/>
            <a:chOff x="1926350" y="995225"/>
            <a:chExt cx="428650" cy="356600"/>
          </a:xfrm>
        </p:grpSpPr>
        <p:sp>
          <p:nvSpPr>
            <p:cNvPr id="187" name="Shape 187"/>
            <p:cNvSpPr/>
            <p:nvPr/>
          </p:nvSpPr>
          <p:spPr>
            <a:xfrm>
              <a:off x="1926350" y="1298075"/>
              <a:ext cx="208225" cy="53750"/>
            </a:xfrm>
            <a:custGeom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8" name="Shape 188"/>
            <p:cNvSpPr/>
            <p:nvPr/>
          </p:nvSpPr>
          <p:spPr>
            <a:xfrm>
              <a:off x="2146775" y="1298075"/>
              <a:ext cx="208225" cy="53750"/>
            </a:xfrm>
            <a:custGeom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9" name="Shape 189"/>
            <p:cNvSpPr/>
            <p:nvPr/>
          </p:nvSpPr>
          <p:spPr>
            <a:xfrm>
              <a:off x="1926350" y="995225"/>
              <a:ext cx="208225" cy="332175"/>
            </a:xfrm>
            <a:custGeom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0" name="Shape 190"/>
            <p:cNvSpPr/>
            <p:nvPr/>
          </p:nvSpPr>
          <p:spPr>
            <a:xfrm>
              <a:off x="2146775" y="995225"/>
              <a:ext cx="208225" cy="332175"/>
            </a:xfrm>
            <a:custGeom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91" name="Shape 191"/>
          <p:cNvSpPr/>
          <p:nvPr/>
        </p:nvSpPr>
        <p:spPr>
          <a:xfrm>
            <a:off x="3322456" y="1953981"/>
            <a:ext cx="335904" cy="335883"/>
          </a:xfrm>
          <a:custGeom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idx="4294967295" type="title"/>
          </p:nvPr>
        </p:nvSpPr>
        <p:spPr>
          <a:xfrm>
            <a:off x="880050" y="274650"/>
            <a:ext cx="73839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/>
              <a:t>Where my Madness Came From...</a:t>
            </a:r>
          </a:p>
        </p:txBody>
      </p:sp>
      <p:sp>
        <p:nvSpPr>
          <p:cNvPr id="197" name="Shape 197"/>
          <p:cNvSpPr txBox="1"/>
          <p:nvPr>
            <p:ph idx="4294967295" type="body"/>
          </p:nvPr>
        </p:nvSpPr>
        <p:spPr>
          <a:xfrm>
            <a:off x="457200" y="2286000"/>
            <a:ext cx="3818700" cy="1740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>
                <a:solidFill>
                  <a:srgbClr val="F05768"/>
                </a:solidFill>
              </a:rPr>
              <a:t>Elementary Data Structures</a:t>
            </a:r>
          </a:p>
          <a:p>
            <a:pPr indent="-342900" lvl="0" marL="45720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800">
                <a:solidFill>
                  <a:srgbClr val="FFFFFF"/>
                </a:solidFill>
              </a:rPr>
              <a:t>Making my own class</a:t>
            </a:r>
          </a:p>
          <a:p>
            <a:pPr indent="-342900" lvl="0" marL="4572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800">
                <a:solidFill>
                  <a:srgbClr val="FFFFFF"/>
                </a:solidFill>
              </a:rPr>
              <a:t>Accessors &amp; Mutators</a:t>
            </a:r>
          </a:p>
          <a:p>
            <a:pPr indent="-342900" lvl="0" marL="4572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800">
                <a:solidFill>
                  <a:srgbClr val="FFFFFF"/>
                </a:solidFill>
              </a:rPr>
              <a:t>Object Oriented Programming</a:t>
            </a:r>
          </a:p>
        </p:txBody>
      </p:sp>
      <p:sp>
        <p:nvSpPr>
          <p:cNvPr id="198" name="Shape 198"/>
          <p:cNvSpPr txBox="1"/>
          <p:nvPr>
            <p:ph idx="4294967295" type="body"/>
          </p:nvPr>
        </p:nvSpPr>
        <p:spPr>
          <a:xfrm>
            <a:off x="4803774" y="2286000"/>
            <a:ext cx="3818699" cy="1740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>
                <a:solidFill>
                  <a:srgbClr val="F05768"/>
                </a:solidFill>
              </a:rPr>
              <a:t>Programming Languages</a:t>
            </a:r>
          </a:p>
          <a:p>
            <a:pPr indent="-342900" lvl="0" marL="45720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800">
                <a:solidFill>
                  <a:srgbClr val="FFFFFF"/>
                </a:solidFill>
              </a:rPr>
              <a:t>Writing PHP scripts</a:t>
            </a:r>
          </a:p>
          <a:p>
            <a:pPr indent="-342900" lvl="0" marL="4572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800">
                <a:solidFill>
                  <a:srgbClr val="FFFFFF"/>
                </a:solidFill>
              </a:rPr>
              <a:t>HTML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199" name="Shape 199"/>
          <p:cNvSpPr txBox="1"/>
          <p:nvPr>
            <p:ph idx="4294967295" type="body"/>
          </p:nvPr>
        </p:nvSpPr>
        <p:spPr>
          <a:xfrm>
            <a:off x="457200" y="4495800"/>
            <a:ext cx="3818700" cy="1740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>
                <a:solidFill>
                  <a:srgbClr val="F05768"/>
                </a:solidFill>
              </a:rPr>
              <a:t>Event Programming</a:t>
            </a:r>
          </a:p>
          <a:p>
            <a:pPr indent="-342900" lvl="0" marL="45720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800">
                <a:solidFill>
                  <a:srgbClr val="FFFFFF"/>
                </a:solidFill>
              </a:rPr>
              <a:t>Writing in C#</a:t>
            </a:r>
          </a:p>
          <a:p>
            <a:pPr indent="-342900" lvl="0" marL="4572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800">
                <a:solidFill>
                  <a:srgbClr val="FFFFFF"/>
                </a:solidFill>
              </a:rPr>
              <a:t>Graphical Data Rendering</a:t>
            </a:r>
          </a:p>
        </p:txBody>
      </p:sp>
      <p:sp>
        <p:nvSpPr>
          <p:cNvPr id="200" name="Shape 200"/>
          <p:cNvSpPr txBox="1"/>
          <p:nvPr>
            <p:ph idx="4294967295" type="body"/>
          </p:nvPr>
        </p:nvSpPr>
        <p:spPr>
          <a:xfrm>
            <a:off x="4803923" y="4495800"/>
            <a:ext cx="3818700" cy="1740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>
                <a:solidFill>
                  <a:srgbClr val="F05768"/>
                </a:solidFill>
              </a:rPr>
              <a:t>Theory of Computation</a:t>
            </a:r>
          </a:p>
          <a:p>
            <a:pPr indent="-342900" lvl="0" marL="4572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800">
                <a:solidFill>
                  <a:srgbClr val="FFFFFF"/>
                </a:solidFill>
              </a:rPr>
              <a:t>Understanding efficiency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indent="457200" lvl="0" marL="914400" rt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...and other classes</a:t>
            </a:r>
          </a:p>
        </p:txBody>
      </p:sp>
      <p:sp>
        <p:nvSpPr>
          <p:cNvPr id="201" name="Shape 201"/>
          <p:cNvSpPr/>
          <p:nvPr/>
        </p:nvSpPr>
        <p:spPr>
          <a:xfrm>
            <a:off x="594452" y="4296339"/>
            <a:ext cx="339959" cy="339980"/>
          </a:xfrm>
          <a:custGeom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202" name="Shape 202"/>
          <p:cNvGrpSpPr/>
          <p:nvPr/>
        </p:nvGrpSpPr>
        <p:grpSpPr>
          <a:xfrm>
            <a:off x="4909769" y="4327487"/>
            <a:ext cx="378749" cy="277698"/>
            <a:chOff x="4610450" y="3703750"/>
            <a:chExt cx="453050" cy="332175"/>
          </a:xfrm>
        </p:grpSpPr>
        <p:sp>
          <p:nvSpPr>
            <p:cNvPr id="203" name="Shape 203"/>
            <p:cNvSpPr/>
            <p:nvPr/>
          </p:nvSpPr>
          <p:spPr>
            <a:xfrm>
              <a:off x="4610450" y="3703750"/>
              <a:ext cx="453050" cy="332175"/>
            </a:xfrm>
            <a:custGeom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4" name="Shape 204"/>
            <p:cNvSpPr/>
            <p:nvPr/>
          </p:nvSpPr>
          <p:spPr>
            <a:xfrm>
              <a:off x="4642200" y="3730000"/>
              <a:ext cx="389550" cy="249150"/>
            </a:xfrm>
            <a:custGeom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5" name="Shape 205"/>
          <p:cNvGrpSpPr/>
          <p:nvPr/>
        </p:nvGrpSpPr>
        <p:grpSpPr>
          <a:xfrm>
            <a:off x="4905680" y="2074038"/>
            <a:ext cx="386942" cy="372646"/>
            <a:chOff x="2583325" y="2972875"/>
            <a:chExt cx="462850" cy="445750"/>
          </a:xfrm>
        </p:grpSpPr>
        <p:sp>
          <p:nvSpPr>
            <p:cNvPr id="206" name="Shape 206"/>
            <p:cNvSpPr/>
            <p:nvPr/>
          </p:nvSpPr>
          <p:spPr>
            <a:xfrm>
              <a:off x="2701775" y="3323350"/>
              <a:ext cx="225950" cy="95275"/>
            </a:xfrm>
            <a:custGeom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7" name="Shape 207"/>
            <p:cNvSpPr/>
            <p:nvPr/>
          </p:nvSpPr>
          <p:spPr>
            <a:xfrm>
              <a:off x="2583325" y="2972875"/>
              <a:ext cx="462850" cy="337075"/>
            </a:xfrm>
            <a:custGeom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8" name="Shape 208"/>
          <p:cNvGrpSpPr/>
          <p:nvPr/>
        </p:nvGrpSpPr>
        <p:grpSpPr>
          <a:xfrm>
            <a:off x="580650" y="2041365"/>
            <a:ext cx="367547" cy="437980"/>
            <a:chOff x="1246775" y="910975"/>
            <a:chExt cx="439650" cy="523900"/>
          </a:xfrm>
        </p:grpSpPr>
        <p:sp>
          <p:nvSpPr>
            <p:cNvPr id="209" name="Shape 209"/>
            <p:cNvSpPr/>
            <p:nvPr/>
          </p:nvSpPr>
          <p:spPr>
            <a:xfrm>
              <a:off x="1246775" y="970800"/>
              <a:ext cx="378575" cy="464075"/>
            </a:xfrm>
            <a:custGeom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0" name="Shape 210"/>
            <p:cNvSpPr/>
            <p:nvPr/>
          </p:nvSpPr>
          <p:spPr>
            <a:xfrm>
              <a:off x="1307825" y="910975"/>
              <a:ext cx="378600" cy="464050"/>
            </a:xfrm>
            <a:custGeom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1" name="Shape 211"/>
            <p:cNvSpPr/>
            <p:nvPr/>
          </p:nvSpPr>
          <p:spPr>
            <a:xfrm>
              <a:off x="1602125" y="910975"/>
              <a:ext cx="84300" cy="84275"/>
            </a:xfrm>
            <a:custGeom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idx="4294967295" type="title"/>
          </p:nvPr>
        </p:nvSpPr>
        <p:spPr>
          <a:xfrm>
            <a:off x="880050" y="274650"/>
            <a:ext cx="73839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800"/>
              <a:t>We Can Rebuild This Project.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800"/>
              <a:t>We Have The Technology.</a:t>
            </a:r>
          </a:p>
        </p:txBody>
      </p:sp>
      <p:sp>
        <p:nvSpPr>
          <p:cNvPr id="217" name="Shape 217"/>
          <p:cNvSpPr txBox="1"/>
          <p:nvPr>
            <p:ph idx="4294967295" type="body"/>
          </p:nvPr>
        </p:nvSpPr>
        <p:spPr>
          <a:xfrm>
            <a:off x="457200" y="1795150"/>
            <a:ext cx="3818700" cy="1740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>
                <a:solidFill>
                  <a:srgbClr val="F05768"/>
                </a:solidFill>
              </a:rPr>
              <a:t>Breadth-First Search</a:t>
            </a:r>
          </a:p>
          <a:p>
            <a:pPr indent="-342900" lvl="0" marL="4572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800">
                <a:solidFill>
                  <a:srgbClr val="FFFFFF"/>
                </a:solidFill>
              </a:rPr>
              <a:t>Don’t use a genetic algorithm for a Tag Cloud.</a:t>
            </a:r>
          </a:p>
          <a:p>
            <a:pPr indent="-342900" lvl="0" marL="4572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800">
                <a:solidFill>
                  <a:srgbClr val="FFFFFF"/>
                </a:solidFill>
              </a:rPr>
              <a:t>Use a BFS based algorithm.</a:t>
            </a:r>
          </a:p>
        </p:txBody>
      </p:sp>
      <p:sp>
        <p:nvSpPr>
          <p:cNvPr id="218" name="Shape 218"/>
          <p:cNvSpPr txBox="1"/>
          <p:nvPr>
            <p:ph idx="4294967295" type="body"/>
          </p:nvPr>
        </p:nvSpPr>
        <p:spPr>
          <a:xfrm>
            <a:off x="4803924" y="1795150"/>
            <a:ext cx="3818699" cy="1740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>
                <a:solidFill>
                  <a:srgbClr val="F05768"/>
                </a:solidFill>
              </a:rPr>
              <a:t>Use a Different API</a:t>
            </a:r>
          </a:p>
          <a:p>
            <a:pPr indent="-342900" lvl="0" marL="4572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800">
                <a:solidFill>
                  <a:srgbClr val="FFFFFF"/>
                </a:solidFill>
              </a:rPr>
              <a:t>Not enough data with trending topics</a:t>
            </a:r>
          </a:p>
          <a:p>
            <a:pPr indent="-342900" lvl="0" marL="4572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800">
                <a:solidFill>
                  <a:srgbClr val="FFFFFF"/>
                </a:solidFill>
              </a:rPr>
              <a:t>Use one person/entity or topic.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219" name="Shape 219"/>
          <p:cNvSpPr txBox="1"/>
          <p:nvPr>
            <p:ph idx="4294967295" type="body"/>
          </p:nvPr>
        </p:nvSpPr>
        <p:spPr>
          <a:xfrm>
            <a:off x="457200" y="4749225"/>
            <a:ext cx="3818700" cy="1740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>
                <a:solidFill>
                  <a:srgbClr val="F05768"/>
                </a:solidFill>
              </a:rPr>
              <a:t>Talk to People</a:t>
            </a:r>
          </a:p>
          <a:p>
            <a:pPr indent="-342900" lvl="0" marL="4572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800">
                <a:solidFill>
                  <a:srgbClr val="FFFFFF"/>
                </a:solidFill>
              </a:rPr>
              <a:t>Don’t program in a bubble.</a:t>
            </a:r>
          </a:p>
          <a:p>
            <a:pPr indent="-342900" lvl="0" marL="4572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800">
                <a:solidFill>
                  <a:srgbClr val="FFFFFF"/>
                </a:solidFill>
              </a:rPr>
              <a:t>Talk to professors, peers, friends.</a:t>
            </a:r>
          </a:p>
        </p:txBody>
      </p:sp>
      <p:sp>
        <p:nvSpPr>
          <p:cNvPr id="220" name="Shape 220"/>
          <p:cNvSpPr txBox="1"/>
          <p:nvPr>
            <p:ph idx="4294967295" type="body"/>
          </p:nvPr>
        </p:nvSpPr>
        <p:spPr>
          <a:xfrm>
            <a:off x="4803923" y="4749225"/>
            <a:ext cx="3818700" cy="1740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>
                <a:solidFill>
                  <a:srgbClr val="F05768"/>
                </a:solidFill>
              </a:rPr>
              <a:t>A B C … or C A B?</a:t>
            </a:r>
          </a:p>
          <a:p>
            <a:pPr indent="-342900" lvl="0" marL="4572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800">
                <a:solidFill>
                  <a:srgbClr val="FFFFFF"/>
                </a:solidFill>
              </a:rPr>
              <a:t>Don’t be afraid to work out of order.</a:t>
            </a:r>
          </a:p>
          <a:p>
            <a:pPr indent="-342900" lvl="0" marL="4572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800">
                <a:solidFill>
                  <a:srgbClr val="FFFFFF"/>
                </a:solidFill>
              </a:rPr>
              <a:t>Touch all parts as early as possible.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221" name="Shape 221"/>
          <p:cNvSpPr txBox="1"/>
          <p:nvPr>
            <p:ph idx="4294967295" type="title"/>
          </p:nvPr>
        </p:nvSpPr>
        <p:spPr>
          <a:xfrm>
            <a:off x="457200" y="3641375"/>
            <a:ext cx="8165400" cy="839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/>
              <a:t>You Can Make Your Project Better Than It Was.</a:t>
            </a:r>
          </a:p>
        </p:txBody>
      </p:sp>
      <p:grpSp>
        <p:nvGrpSpPr>
          <p:cNvPr id="222" name="Shape 222"/>
          <p:cNvGrpSpPr/>
          <p:nvPr/>
        </p:nvGrpSpPr>
        <p:grpSpPr>
          <a:xfrm>
            <a:off x="585259" y="1445733"/>
            <a:ext cx="358351" cy="381822"/>
            <a:chOff x="5970800" y="1619250"/>
            <a:chExt cx="428650" cy="456725"/>
          </a:xfrm>
        </p:grpSpPr>
        <p:sp>
          <p:nvSpPr>
            <p:cNvPr id="223" name="Shape 223"/>
            <p:cNvSpPr/>
            <p:nvPr/>
          </p:nvSpPr>
          <p:spPr>
            <a:xfrm>
              <a:off x="5970800" y="1674200"/>
              <a:ext cx="377975" cy="377950"/>
            </a:xfrm>
            <a:custGeom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4" name="Shape 224"/>
            <p:cNvSpPr/>
            <p:nvPr/>
          </p:nvSpPr>
          <p:spPr>
            <a:xfrm>
              <a:off x="6068500" y="1771875"/>
              <a:ext cx="182575" cy="182600"/>
            </a:xfrm>
            <a:custGeom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5" name="Shape 225"/>
            <p:cNvSpPr/>
            <p:nvPr/>
          </p:nvSpPr>
          <p:spPr>
            <a:xfrm>
              <a:off x="5981175" y="2005125"/>
              <a:ext cx="75125" cy="70850"/>
            </a:xfrm>
            <a:custGeom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6" name="Shape 226"/>
            <p:cNvSpPr/>
            <p:nvPr/>
          </p:nvSpPr>
          <p:spPr>
            <a:xfrm>
              <a:off x="6263875" y="2005125"/>
              <a:ext cx="74525" cy="70850"/>
            </a:xfrm>
            <a:custGeom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7" name="Shape 227"/>
            <p:cNvSpPr/>
            <p:nvPr/>
          </p:nvSpPr>
          <p:spPr>
            <a:xfrm>
              <a:off x="6147875" y="1619250"/>
              <a:ext cx="251575" cy="255850"/>
            </a:xfrm>
            <a:custGeom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28" name="Shape 228"/>
          <p:cNvSpPr/>
          <p:nvPr/>
        </p:nvSpPr>
        <p:spPr>
          <a:xfrm>
            <a:off x="4900580" y="1526886"/>
            <a:ext cx="397141" cy="219512"/>
          </a:xfrm>
          <a:custGeom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9" name="Shape 229"/>
          <p:cNvSpPr/>
          <p:nvPr/>
        </p:nvSpPr>
        <p:spPr>
          <a:xfrm>
            <a:off x="594954" y="4605681"/>
            <a:ext cx="338956" cy="308316"/>
          </a:xfrm>
          <a:custGeom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230" name="Shape 230"/>
          <p:cNvGrpSpPr/>
          <p:nvPr/>
        </p:nvGrpSpPr>
        <p:grpSpPr>
          <a:xfrm>
            <a:off x="4894950" y="4587301"/>
            <a:ext cx="408386" cy="345079"/>
            <a:chOff x="3918650" y="293075"/>
            <a:chExt cx="488500" cy="412775"/>
          </a:xfrm>
        </p:grpSpPr>
        <p:sp>
          <p:nvSpPr>
            <p:cNvPr id="231" name="Shape 231"/>
            <p:cNvSpPr/>
            <p:nvPr/>
          </p:nvSpPr>
          <p:spPr>
            <a:xfrm>
              <a:off x="4085350" y="293675"/>
              <a:ext cx="154500" cy="412175"/>
            </a:xfrm>
            <a:custGeom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2" name="Shape 232"/>
            <p:cNvSpPr/>
            <p:nvPr/>
          </p:nvSpPr>
          <p:spPr>
            <a:xfrm>
              <a:off x="3918650" y="293075"/>
              <a:ext cx="153900" cy="407275"/>
            </a:xfrm>
            <a:custGeom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3" name="Shape 233"/>
            <p:cNvSpPr/>
            <p:nvPr/>
          </p:nvSpPr>
          <p:spPr>
            <a:xfrm>
              <a:off x="4253250" y="298550"/>
              <a:ext cx="153900" cy="406675"/>
            </a:xfrm>
            <a:custGeom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C5B9"/>
        </a:soli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>
            <p:ph idx="4294967295" type="ctrTitle"/>
          </p:nvPr>
        </p:nvSpPr>
        <p:spPr>
          <a:xfrm>
            <a:off x="3260375" y="891925"/>
            <a:ext cx="4782900" cy="1046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 sz="6000">
                <a:solidFill>
                  <a:srgbClr val="6CF3CE"/>
                </a:solidFill>
              </a:rPr>
              <a:t>Thanks!</a:t>
            </a:r>
          </a:p>
        </p:txBody>
      </p:sp>
      <p:sp>
        <p:nvSpPr>
          <p:cNvPr id="239" name="Shape 239"/>
          <p:cNvSpPr txBox="1"/>
          <p:nvPr>
            <p:ph idx="4294967295" type="subTitle"/>
          </p:nvPr>
        </p:nvSpPr>
        <p:spPr>
          <a:xfrm>
            <a:off x="3260375" y="1802300"/>
            <a:ext cx="4782900" cy="104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600">
                <a:solidFill>
                  <a:srgbClr val="FFFFFF"/>
                </a:solidFill>
              </a:rPr>
              <a:t>Any questions?</a:t>
            </a:r>
          </a:p>
        </p:txBody>
      </p:sp>
      <p:sp>
        <p:nvSpPr>
          <p:cNvPr id="240" name="Shape 240"/>
          <p:cNvSpPr txBox="1"/>
          <p:nvPr>
            <p:ph idx="4294967295" type="body"/>
          </p:nvPr>
        </p:nvSpPr>
        <p:spPr>
          <a:xfrm>
            <a:off x="939200" y="3827725"/>
            <a:ext cx="7336500" cy="1940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2800"/>
              <a:t>My project website is: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2800"/>
              <a:t>http://compsci02.snc.edu/cs460/2016/joskch/</a:t>
            </a:r>
          </a:p>
        </p:txBody>
      </p:sp>
      <p:pic>
        <p:nvPicPr>
          <p:cNvPr id="241" name="Shape 241"/>
          <p:cNvPicPr preferRelativeResize="0"/>
          <p:nvPr/>
        </p:nvPicPr>
        <p:blipFill rotWithShape="1">
          <a:blip r:embed="rId3">
            <a:alphaModFix/>
          </a:blip>
          <a:srcRect b="0" l="25204" r="25209" t="0"/>
          <a:stretch/>
        </p:blipFill>
        <p:spPr>
          <a:xfrm>
            <a:off x="1042525" y="1074950"/>
            <a:ext cx="1718400" cy="1718400"/>
          </a:xfrm>
          <a:prstGeom prst="wedgeRectCallout">
            <a:avLst>
              <a:gd fmla="val 64804" name="adj1"/>
              <a:gd fmla="val -33464" name="adj2"/>
            </a:avLst>
          </a:prstGeom>
          <a:noFill/>
          <a:ln cap="flat" cmpd="sng" w="114300">
            <a:solidFill>
              <a:srgbClr val="6CF3CE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>
            <p:ph type="title"/>
          </p:nvPr>
        </p:nvSpPr>
        <p:spPr>
          <a:xfrm>
            <a:off x="832475" y="168450"/>
            <a:ext cx="7951799" cy="9734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Credits</a:t>
            </a:r>
          </a:p>
        </p:txBody>
      </p:sp>
      <p:sp>
        <p:nvSpPr>
          <p:cNvPr id="247" name="Shape 247"/>
          <p:cNvSpPr txBox="1"/>
          <p:nvPr>
            <p:ph idx="1" type="body"/>
          </p:nvPr>
        </p:nvSpPr>
        <p:spPr>
          <a:xfrm>
            <a:off x="753150" y="1600200"/>
            <a:ext cx="7637700" cy="496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2F3848"/>
                </a:solidFill>
              </a:rPr>
              <a:t>Special thanks to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rgbClr val="2F3848"/>
              </a:buClr>
              <a:buSzPct val="100000"/>
            </a:pPr>
            <a:r>
              <a:rPr lang="en" sz="2400">
                <a:solidFill>
                  <a:srgbClr val="2F3848"/>
                </a:solidFill>
              </a:rPr>
              <a:t>Presentation templates and images by </a:t>
            </a:r>
            <a:r>
              <a:rPr lang="en" sz="2400" u="sng">
                <a:solidFill>
                  <a:srgbClr val="2F3848"/>
                </a:solidFill>
                <a:hlinkClick r:id="rId3"/>
              </a:rPr>
              <a:t>SlidesCarnival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2400"/>
              <a:t>Dr. Pankratz and Dr. McVey for their guidance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2400"/>
              <a:t>Jordan Henkel for being such a good sounding board and for his help getting my API script working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2400"/>
              <a:t>Joel Joski for keeping my kid out of my hair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2400"/>
              <a:t>Pam Joski for (also) keeping my kid out of my hair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2400"/>
              <a:t>Ginny Joski for being so good about staying out of my hair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434343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/>
        </p:nvSpPr>
        <p:spPr>
          <a:xfrm>
            <a:off x="457200" y="1534225"/>
            <a:ext cx="3776700" cy="44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b="1" lang="en" sz="2000">
                <a:latin typeface="Source Sans Pro"/>
                <a:ea typeface="Source Sans Pro"/>
                <a:cs typeface="Source Sans Pro"/>
                <a:sym typeface="Source Sans Pro"/>
              </a:rPr>
              <a:t>… everything starts in chaos… </a:t>
            </a:r>
          </a:p>
          <a:p>
            <a:pPr lvl="0" rtl="0">
              <a:spcBef>
                <a:spcPts val="600"/>
              </a:spcBef>
              <a:buNone/>
            </a:pPr>
            <a:r>
              <a:rPr b="1" lang="en" sz="2000">
                <a:latin typeface="Source Sans Pro"/>
                <a:ea typeface="Source Sans Pro"/>
                <a:cs typeface="Source Sans Pro"/>
                <a:sym typeface="Source Sans Pro"/>
              </a:rPr>
              <a:t>… randomness is the rule… </a:t>
            </a:r>
          </a:p>
          <a:p>
            <a:pPr lvl="0" rtl="0">
              <a:spcBef>
                <a:spcPts val="600"/>
              </a:spcBef>
              <a:buNone/>
            </a:pPr>
            <a:r>
              <a:rPr b="1" lang="en" sz="2000">
                <a:latin typeface="Source Sans Pro"/>
                <a:ea typeface="Source Sans Pro"/>
                <a:cs typeface="Source Sans Pro"/>
                <a:sym typeface="Source Sans Pro"/>
              </a:rPr>
              <a:t>… bad chromosomes never see the light of day… </a:t>
            </a:r>
          </a:p>
          <a:p>
            <a:pPr lvl="0" rtl="0">
              <a:spcBef>
                <a:spcPts val="600"/>
              </a:spcBef>
              <a:buNone/>
            </a:pPr>
            <a:r>
              <a:rPr b="1" lang="en" sz="2000">
                <a:latin typeface="Source Sans Pro"/>
                <a:ea typeface="Source Sans Pro"/>
                <a:cs typeface="Source Sans Pro"/>
                <a:sym typeface="Source Sans Pro"/>
              </a:rPr>
              <a:t>… and good chromosomes are killed at random… </a:t>
            </a:r>
          </a:p>
          <a:p>
            <a:pPr lvl="0" rtl="0">
              <a:spcBef>
                <a:spcPts val="600"/>
              </a:spcBef>
              <a:buNone/>
            </a:pPr>
            <a:r>
              <a:t/>
            </a:r>
            <a:endParaRPr b="1" sz="20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lvl="0" rtl="0">
              <a:spcBef>
                <a:spcPts val="600"/>
              </a:spcBef>
              <a:buNone/>
            </a:pPr>
            <a:r>
              <a:t/>
            </a:r>
            <a:endParaRPr b="1" sz="20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lvl="0" rtl="0">
              <a:spcBef>
                <a:spcPts val="600"/>
              </a:spcBef>
              <a:buNone/>
            </a:pPr>
            <a:r>
              <a:rPr b="1" lang="en" sz="2000">
                <a:latin typeface="Source Sans Pro"/>
                <a:ea typeface="Source Sans Pro"/>
                <a:cs typeface="Source Sans Pro"/>
                <a:sym typeface="Source Sans Pro"/>
              </a:rPr>
              <a:t>… genetics and mutations are the only hope to make the next generation better…</a:t>
            </a:r>
          </a:p>
        </p:txBody>
      </p:sp>
      <p:sp>
        <p:nvSpPr>
          <p:cNvPr id="81" name="Shape 81"/>
          <p:cNvSpPr txBox="1"/>
          <p:nvPr>
            <p:ph type="title"/>
          </p:nvPr>
        </p:nvSpPr>
        <p:spPr>
          <a:xfrm>
            <a:off x="832475" y="168450"/>
            <a:ext cx="7951800" cy="973500"/>
          </a:xfrm>
          <a:prstGeom prst="rect">
            <a:avLst/>
          </a:prstGeom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In a world where...</a:t>
            </a:r>
          </a:p>
        </p:txBody>
      </p:sp>
      <p:sp>
        <p:nvSpPr>
          <p:cNvPr id="82" name="Shape 82">
            <a:hlinkClick r:id="rId3"/>
          </p:cNvPr>
          <p:cNvSpPr/>
          <p:nvPr/>
        </p:nvSpPr>
        <p:spPr>
          <a:xfrm>
            <a:off x="4233900" y="1534225"/>
            <a:ext cx="4572000" cy="4115549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83" name="Shape 83"/>
          <p:cNvSpPr txBox="1"/>
          <p:nvPr/>
        </p:nvSpPr>
        <p:spPr>
          <a:xfrm>
            <a:off x="642900" y="5676650"/>
            <a:ext cx="78582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b="1" lang="en" sz="2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...and when the future is controlled by one mad computer scientist, </a:t>
            </a:r>
          </a:p>
          <a:p>
            <a:pPr lvl="0" rtl="0">
              <a:spcBef>
                <a:spcPts val="600"/>
              </a:spcBef>
              <a:buNone/>
            </a:pPr>
            <a:r>
              <a:rPr b="1" lang="en" sz="2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                                                                                             </a:t>
            </a:r>
            <a:r>
              <a:rPr b="1" i="1" lang="en" sz="2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what does it hold?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2F3848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832475" y="168450"/>
            <a:ext cx="7951800" cy="973500"/>
          </a:xfrm>
          <a:prstGeom prst="rect">
            <a:avLst/>
          </a:prstGeom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It’s not the apocalypse… it’s just Twitter.</a:t>
            </a:r>
          </a:p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753150" y="1600200"/>
            <a:ext cx="7637700" cy="496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/>
              <a:t>Definition of project:</a:t>
            </a:r>
            <a:r>
              <a:rPr lang="en"/>
              <a:t> “Build a tag cloud that represents the ‘theme’ in a large collection of tweets.”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b="1" lang="en"/>
              <a:t>Two main components: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Access, process, and store trending topics on Twitter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Develop a Genetic Algorithm to display a Tag Cloud of data gathered from Twitter</a:t>
            </a:r>
          </a:p>
        </p:txBody>
      </p:sp>
      <p:sp>
        <p:nvSpPr>
          <p:cNvPr id="90" name="Shape 90"/>
          <p:cNvSpPr/>
          <p:nvPr/>
        </p:nvSpPr>
        <p:spPr>
          <a:xfrm flipH="1">
            <a:off x="8100305" y="545449"/>
            <a:ext cx="397141" cy="219512"/>
          </a:xfrm>
          <a:custGeom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idx="4294967295" type="title"/>
          </p:nvPr>
        </p:nvSpPr>
        <p:spPr>
          <a:xfrm>
            <a:off x="880050" y="274650"/>
            <a:ext cx="7383899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Let’s define some concepts</a:t>
            </a:r>
          </a:p>
        </p:txBody>
      </p:sp>
      <p:sp>
        <p:nvSpPr>
          <p:cNvPr id="96" name="Shape 96"/>
          <p:cNvSpPr txBox="1"/>
          <p:nvPr>
            <p:ph idx="4294967295" type="body"/>
          </p:nvPr>
        </p:nvSpPr>
        <p:spPr>
          <a:xfrm>
            <a:off x="457200" y="2286000"/>
            <a:ext cx="3818700" cy="1740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>
                <a:solidFill>
                  <a:srgbClr val="F05768"/>
                </a:solidFill>
              </a:rPr>
              <a:t>Tag Phrase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>
                <a:solidFill>
                  <a:srgbClr val="FFFFFF"/>
                </a:solidFill>
              </a:rPr>
              <a:t>A Tag Phrase is the word or collection of word that make up a single element in the tag cloud.  Examples include </a:t>
            </a:r>
            <a:r>
              <a:rPr b="1" lang="en" sz="1400">
                <a:solidFill>
                  <a:srgbClr val="6CF3CE"/>
                </a:solidFill>
              </a:rPr>
              <a:t>#WomenInSTEM</a:t>
            </a:r>
            <a:r>
              <a:rPr lang="en" sz="1400">
                <a:solidFill>
                  <a:srgbClr val="FFFFFF"/>
                </a:solidFill>
              </a:rPr>
              <a:t>, </a:t>
            </a:r>
            <a:r>
              <a:rPr b="1" lang="en" sz="1400">
                <a:solidFill>
                  <a:srgbClr val="6CF3CE"/>
                </a:solidFill>
              </a:rPr>
              <a:t>computers</a:t>
            </a:r>
            <a:r>
              <a:rPr lang="en" sz="1400">
                <a:solidFill>
                  <a:srgbClr val="FFFFFF"/>
                </a:solidFill>
              </a:rPr>
              <a:t>, and </a:t>
            </a:r>
            <a:r>
              <a:rPr b="1" lang="en" sz="1400">
                <a:solidFill>
                  <a:srgbClr val="6CF3CE"/>
                </a:solidFill>
              </a:rPr>
              <a:t>Ada Lovelace</a:t>
            </a:r>
            <a:r>
              <a:rPr lang="en" sz="1400">
                <a:solidFill>
                  <a:schemeClr val="lt1"/>
                </a:solidFill>
              </a:rPr>
              <a:t>.</a:t>
            </a:r>
          </a:p>
        </p:txBody>
      </p:sp>
      <p:sp>
        <p:nvSpPr>
          <p:cNvPr id="97" name="Shape 97"/>
          <p:cNvSpPr txBox="1"/>
          <p:nvPr>
            <p:ph idx="4294967295" type="body"/>
          </p:nvPr>
        </p:nvSpPr>
        <p:spPr>
          <a:xfrm>
            <a:off x="4803774" y="2286000"/>
            <a:ext cx="3818699" cy="1740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>
                <a:solidFill>
                  <a:srgbClr val="F05768"/>
                </a:solidFill>
              </a:rPr>
              <a:t>Tag Cloud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>
                <a:solidFill>
                  <a:srgbClr val="FFFFFF"/>
                </a:solidFill>
              </a:rPr>
              <a:t>The assembling of Tag Phrases into a graphical rendering.  Tag clouds usually reflect the popularity of its Tag Phrases with a visual cue (size, color) and are usually tightly knit so as to resemble a cloud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98" name="Shape 98"/>
          <p:cNvSpPr txBox="1"/>
          <p:nvPr>
            <p:ph idx="4294967295" type="body"/>
          </p:nvPr>
        </p:nvSpPr>
        <p:spPr>
          <a:xfrm>
            <a:off x="457200" y="4495800"/>
            <a:ext cx="3818700" cy="1740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>
                <a:solidFill>
                  <a:srgbClr val="F05768"/>
                </a:solidFill>
              </a:rPr>
              <a:t>Genetic Algorithm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>
                <a:solidFill>
                  <a:srgbClr val="FFFFFF"/>
                </a:solidFill>
              </a:rPr>
              <a:t>A series of steps to produce an optimized solution through mixing elements and mutating those elements as required.</a:t>
            </a:r>
          </a:p>
        </p:txBody>
      </p:sp>
      <p:sp>
        <p:nvSpPr>
          <p:cNvPr id="99" name="Shape 99"/>
          <p:cNvSpPr txBox="1"/>
          <p:nvPr>
            <p:ph idx="4294967295" type="body"/>
          </p:nvPr>
        </p:nvSpPr>
        <p:spPr>
          <a:xfrm>
            <a:off x="4803923" y="4495800"/>
            <a:ext cx="3818700" cy="1740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>
                <a:solidFill>
                  <a:srgbClr val="F05768"/>
                </a:solidFill>
              </a:rPr>
              <a:t>Chromosome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>
                <a:solidFill>
                  <a:srgbClr val="FFFFFF"/>
                </a:solidFill>
              </a:rPr>
              <a:t>A collection of individual elements in the genetic algorithm.  For example, a chromosome could be one layout of all of the tag phrases (the individual elements).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</p:txBody>
      </p:sp>
      <p:grpSp>
        <p:nvGrpSpPr>
          <p:cNvPr id="100" name="Shape 100"/>
          <p:cNvGrpSpPr/>
          <p:nvPr/>
        </p:nvGrpSpPr>
        <p:grpSpPr>
          <a:xfrm>
            <a:off x="4898518" y="4100523"/>
            <a:ext cx="451251" cy="432859"/>
            <a:chOff x="5241175" y="4959100"/>
            <a:chExt cx="539775" cy="517775"/>
          </a:xfrm>
        </p:grpSpPr>
        <p:sp>
          <p:nvSpPr>
            <p:cNvPr id="101" name="Shape 101"/>
            <p:cNvSpPr/>
            <p:nvPr/>
          </p:nvSpPr>
          <p:spPr>
            <a:xfrm>
              <a:off x="5575150" y="4959100"/>
              <a:ext cx="161225" cy="178300"/>
            </a:xfrm>
            <a:custGeom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>
              <a:off x="5330925" y="4985350"/>
              <a:ext cx="128250" cy="148400"/>
            </a:xfrm>
            <a:custGeom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5241175" y="5241175"/>
              <a:ext cx="180125" cy="109325"/>
            </a:xfrm>
            <a:custGeom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5461575" y="5316900"/>
              <a:ext cx="89175" cy="159975"/>
            </a:xfrm>
            <a:custGeom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5619100" y="5194175"/>
              <a:ext cx="161850" cy="89775"/>
            </a:xfrm>
            <a:custGeom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5420075" y="5116000"/>
              <a:ext cx="189300" cy="189925"/>
            </a:xfrm>
            <a:custGeom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" name="Shape 107"/>
          <p:cNvGrpSpPr/>
          <p:nvPr/>
        </p:nvGrpSpPr>
        <p:grpSpPr>
          <a:xfrm>
            <a:off x="550530" y="4158703"/>
            <a:ext cx="427781" cy="316488"/>
            <a:chOff x="5255200" y="3006475"/>
            <a:chExt cx="511700" cy="378575"/>
          </a:xfrm>
        </p:grpSpPr>
        <p:sp>
          <p:nvSpPr>
            <p:cNvPr id="108" name="Shape 108"/>
            <p:cNvSpPr/>
            <p:nvPr/>
          </p:nvSpPr>
          <p:spPr>
            <a:xfrm>
              <a:off x="5255200" y="3006475"/>
              <a:ext cx="349900" cy="349875"/>
            </a:xfrm>
            <a:custGeom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>
              <a:off x="5567825" y="3185975"/>
              <a:ext cx="199075" cy="199075"/>
            </a:xfrm>
            <a:custGeom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10" name="Shape 110"/>
          <p:cNvSpPr/>
          <p:nvPr/>
        </p:nvSpPr>
        <p:spPr>
          <a:xfrm>
            <a:off x="4898518" y="2008589"/>
            <a:ext cx="401238" cy="226660"/>
          </a:xfrm>
          <a:custGeom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1" name="Shape 111"/>
          <p:cNvSpPr/>
          <p:nvPr/>
        </p:nvSpPr>
        <p:spPr>
          <a:xfrm>
            <a:off x="594941" y="1967768"/>
            <a:ext cx="338956" cy="308316"/>
          </a:xfrm>
          <a:custGeom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434343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idx="1" type="body"/>
          </p:nvPr>
        </p:nvSpPr>
        <p:spPr>
          <a:xfrm>
            <a:off x="489275" y="1634549"/>
            <a:ext cx="2631900" cy="4933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/>
              <a:t>Step 1: Gather Data from Twitter</a:t>
            </a:r>
          </a:p>
        </p:txBody>
      </p:sp>
      <p:sp>
        <p:nvSpPr>
          <p:cNvPr id="117" name="Shape 117"/>
          <p:cNvSpPr txBox="1"/>
          <p:nvPr>
            <p:ph idx="2" type="body"/>
          </p:nvPr>
        </p:nvSpPr>
        <p:spPr>
          <a:xfrm>
            <a:off x="3256050" y="1634549"/>
            <a:ext cx="2631900" cy="4933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/>
              <a:t>Step 2: Process  Data in C#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8" name="Shape 118"/>
          <p:cNvSpPr txBox="1"/>
          <p:nvPr>
            <p:ph idx="3" type="body"/>
          </p:nvPr>
        </p:nvSpPr>
        <p:spPr>
          <a:xfrm>
            <a:off x="6022825" y="1634550"/>
            <a:ext cx="2631900" cy="493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/>
              <a:t>Step 3: Analyze, Mate and Mutate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9" name="Shape 119"/>
          <p:cNvSpPr txBox="1"/>
          <p:nvPr>
            <p:ph type="title"/>
          </p:nvPr>
        </p:nvSpPr>
        <p:spPr>
          <a:xfrm>
            <a:off x="832475" y="168450"/>
            <a:ext cx="7951799" cy="9734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Method to my Madness (an overview)</a:t>
            </a:r>
          </a:p>
        </p:txBody>
      </p:sp>
      <p:pic>
        <p:nvPicPr>
          <p:cNvPr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300" y="3162499"/>
            <a:ext cx="8219375" cy="310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2F3848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idx="1" type="body"/>
          </p:nvPr>
        </p:nvSpPr>
        <p:spPr>
          <a:xfrm>
            <a:off x="457200" y="1549575"/>
            <a:ext cx="2703300" cy="4737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000"/>
              <a:t>Efficiency: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/>
              <a:t>A genetic algorithm is </a:t>
            </a:r>
            <a:r>
              <a:rPr b="1" i="1" lang="en" sz="2000"/>
              <a:t>not </a:t>
            </a:r>
            <a:r>
              <a:rPr lang="en" sz="2000"/>
              <a:t>the most efficient way to build a Tag Cloud.  Random location generation takes a long time to find an optimized cloud.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t/>
            </a:r>
            <a:endParaRPr sz="2000"/>
          </a:p>
          <a:p>
            <a:pPr lv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/>
              <a:t>Breadth-first search style method would be more efficient.</a:t>
            </a:r>
          </a:p>
        </p:txBody>
      </p:sp>
      <p:sp>
        <p:nvSpPr>
          <p:cNvPr id="126" name="Shape 126"/>
          <p:cNvSpPr txBox="1"/>
          <p:nvPr>
            <p:ph idx="2" type="body"/>
          </p:nvPr>
        </p:nvSpPr>
        <p:spPr>
          <a:xfrm>
            <a:off x="6228975" y="1549575"/>
            <a:ext cx="2412000" cy="4737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000"/>
              <a:t>Large(r) Data:</a:t>
            </a:r>
          </a:p>
          <a:p>
            <a:pPr lvl="0">
              <a:spcBef>
                <a:spcPts val="0"/>
              </a:spcBef>
              <a:buNone/>
            </a:pPr>
            <a:r>
              <a:rPr lang="en" sz="2000"/>
              <a:t>Trending topics do not have much data associated with each topic.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000"/>
          </a:p>
          <a:p>
            <a:pPr lvl="0">
              <a:spcBef>
                <a:spcPts val="0"/>
              </a:spcBef>
              <a:buNone/>
            </a:pPr>
            <a:r>
              <a:rPr lang="en" sz="2000"/>
              <a:t>More data can be gathered by gathering information on one person or topic.</a:t>
            </a:r>
          </a:p>
        </p:txBody>
      </p:sp>
      <p:sp>
        <p:nvSpPr>
          <p:cNvPr id="127" name="Shape 127"/>
          <p:cNvSpPr txBox="1"/>
          <p:nvPr>
            <p:ph type="title"/>
          </p:nvPr>
        </p:nvSpPr>
        <p:spPr>
          <a:xfrm>
            <a:off x="832475" y="168450"/>
            <a:ext cx="7951799" cy="9734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Exceptions (aka: Evolution takes a long time) </a:t>
            </a:r>
          </a:p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3220350" y="1549575"/>
            <a:ext cx="2809200" cy="4737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000"/>
              <a:t>All Negative Chromosomes: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/>
              <a:t>I did not develop an algorithm that handles making bad chromosomes good.  With a large dataset, sometimes there are no good ones at all and I do not account for mutating bad ones.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2F3848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ctrTitle"/>
          </p:nvPr>
        </p:nvSpPr>
        <p:spPr>
          <a:xfrm>
            <a:off x="665225" y="2018025"/>
            <a:ext cx="4927500" cy="1546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2F3848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/>
              <a:t>Demonstration</a:t>
            </a:r>
          </a:p>
        </p:txBody>
      </p:sp>
      <p:sp>
        <p:nvSpPr>
          <p:cNvPr id="134" name="Shape 134"/>
          <p:cNvSpPr txBox="1"/>
          <p:nvPr>
            <p:ph idx="1" type="subTitle"/>
          </p:nvPr>
        </p:nvSpPr>
        <p:spPr>
          <a:xfrm>
            <a:off x="854251" y="3922275"/>
            <a:ext cx="3815400" cy="9938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Examples of my Tag Clouds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Shape 139"/>
          <p:cNvPicPr preferRelativeResize="0"/>
          <p:nvPr/>
        </p:nvPicPr>
        <p:blipFill rotWithShape="1">
          <a:blip r:embed="rId3">
            <a:alphaModFix/>
          </a:blip>
          <a:srcRect b="465" l="0" r="0" t="475"/>
          <a:stretch/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/>
          <p:nvPr/>
        </p:nvSpPr>
        <p:spPr>
          <a:xfrm>
            <a:off x="264075" y="1774125"/>
            <a:ext cx="3346200" cy="1070100"/>
          </a:xfrm>
          <a:prstGeom prst="wedgeRectCallout">
            <a:avLst>
              <a:gd fmla="val 33489" name="adj1"/>
              <a:gd fmla="val 69190" name="adj2"/>
            </a:avLst>
          </a:prstGeom>
          <a:solidFill>
            <a:srgbClr val="2F3848">
              <a:alpha val="71540"/>
            </a:srgbClr>
          </a:solidFill>
          <a:ln cap="flat" cmpd="sng" w="1524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2400">
                <a:solidFill>
                  <a:srgbClr val="FD8E8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Non-Overlapping </a:t>
            </a:r>
          </a:p>
          <a:p>
            <a:pPr lvl="0" algn="ctr">
              <a:spcBef>
                <a:spcPts val="0"/>
              </a:spcBef>
              <a:buNone/>
            </a:pPr>
            <a:r>
              <a:rPr b="1" lang="en" sz="2400">
                <a:solidFill>
                  <a:srgbClr val="FD8E8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Tag Cloud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/>
          <p:nvPr/>
        </p:nvSpPr>
        <p:spPr>
          <a:xfrm>
            <a:off x="5329475" y="4503725"/>
            <a:ext cx="3346200" cy="1070100"/>
          </a:xfrm>
          <a:prstGeom prst="wedgeRectCallout">
            <a:avLst>
              <a:gd fmla="val 33489" name="adj1"/>
              <a:gd fmla="val 69190" name="adj2"/>
            </a:avLst>
          </a:prstGeom>
          <a:solidFill>
            <a:srgbClr val="2F3848">
              <a:alpha val="71540"/>
            </a:srgbClr>
          </a:solidFill>
          <a:ln cap="flat" cmpd="sng" w="1524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2400">
                <a:solidFill>
                  <a:srgbClr val="FD8E8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Overlapping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en" sz="2400">
                <a:solidFill>
                  <a:srgbClr val="FD8E8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Tag Cloud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Benedick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