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1" r:id="rId6"/>
    <p:sldId id="263" r:id="rId7"/>
    <p:sldId id="262" r:id="rId8"/>
    <p:sldId id="267" r:id="rId9"/>
    <p:sldId id="268" r:id="rId10"/>
    <p:sldId id="269" r:id="rId11"/>
    <p:sldId id="266"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65268" autoAdjust="0"/>
  </p:normalViewPr>
  <p:slideViewPr>
    <p:cSldViewPr snapToGrid="0">
      <p:cViewPr varScale="1">
        <p:scale>
          <a:sx n="52" d="100"/>
          <a:sy n="52" d="100"/>
        </p:scale>
        <p:origin x="136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EDD17-6F1D-43ED-A670-A1B99EB67EAD}" type="datetimeFigureOut">
              <a:rPr lang="en-US" smtClean="0"/>
              <a:t>4/25/2018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99438-6BB9-461B-8C16-0D4186A06A46}" type="slidenum">
              <a:rPr lang="en-US" smtClean="0"/>
              <a:t>‹#›</a:t>
            </a:fld>
            <a:endParaRPr lang="en-US"/>
          </a:p>
        </p:txBody>
      </p:sp>
    </p:spTree>
    <p:extLst>
      <p:ext uri="{BB962C8B-B14F-4D97-AF65-F5344CB8AC3E}">
        <p14:creationId xmlns:p14="http://schemas.microsoft.com/office/powerpoint/2010/main" val="1149348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a:t>
            </a:r>
            <a:r>
              <a:rPr lang="en-US" baseline="0" dirty="0" smtClean="0"/>
              <a:t> thanks*</a:t>
            </a:r>
            <a:endParaRPr lang="en-US" dirty="0"/>
          </a:p>
        </p:txBody>
      </p:sp>
      <p:sp>
        <p:nvSpPr>
          <p:cNvPr id="4" name="Slide Number Placeholder 3"/>
          <p:cNvSpPr>
            <a:spLocks noGrp="1"/>
          </p:cNvSpPr>
          <p:nvPr>
            <p:ph type="sldNum" sz="quarter" idx="10"/>
          </p:nvPr>
        </p:nvSpPr>
        <p:spPr/>
        <p:txBody>
          <a:bodyPr/>
          <a:lstStyle/>
          <a:p>
            <a:fld id="{EC699438-6BB9-461B-8C16-0D4186A06A46}" type="slidenum">
              <a:rPr lang="en-US" smtClean="0"/>
              <a:t>1</a:t>
            </a:fld>
            <a:endParaRPr lang="en-US"/>
          </a:p>
        </p:txBody>
      </p:sp>
    </p:spTree>
    <p:extLst>
      <p:ext uri="{BB962C8B-B14F-4D97-AF65-F5344CB8AC3E}">
        <p14:creationId xmlns:p14="http://schemas.microsoft.com/office/powerpoint/2010/main" val="3009388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Something that looks like this</a:t>
            </a:r>
          </a:p>
          <a:p>
            <a:r>
              <a:rPr lang="en-US" dirty="0" smtClean="0"/>
              <a:t>Notice</a:t>
            </a:r>
            <a:r>
              <a:rPr lang="en-US" baseline="0" dirty="0" smtClean="0"/>
              <a:t> how the x axis is in frequency not time</a:t>
            </a:r>
          </a:p>
          <a:p>
            <a:r>
              <a:rPr lang="en-US" baseline="0" dirty="0" smtClean="0"/>
              <a:t>This is what I mean by the index of the highest value will represent the loudest frequency </a:t>
            </a:r>
          </a:p>
          <a:p>
            <a:r>
              <a:rPr lang="en-US" baseline="0" dirty="0" smtClean="0"/>
              <a:t>(there would actually be a little bit of wiggling around the x axis)</a:t>
            </a:r>
          </a:p>
          <a:p>
            <a:endParaRPr lang="en-US" baseline="0" dirty="0" smtClean="0"/>
          </a:p>
          <a:p>
            <a:r>
              <a:rPr lang="en-US" baseline="0" dirty="0" smtClean="0"/>
              <a:t>So in my implementation I am taking the index of the largest value and using that as the frequency for that chunk of the wav file</a:t>
            </a:r>
          </a:p>
          <a:p>
            <a:endParaRPr lang="en-US" baseline="0" dirty="0" smtClean="0"/>
          </a:p>
          <a:p>
            <a:endParaRPr lang="en-US" b="1" dirty="0"/>
          </a:p>
        </p:txBody>
      </p:sp>
      <p:sp>
        <p:nvSpPr>
          <p:cNvPr id="4" name="Slide Number Placeholder 3"/>
          <p:cNvSpPr>
            <a:spLocks noGrp="1"/>
          </p:cNvSpPr>
          <p:nvPr>
            <p:ph type="sldNum" sz="quarter" idx="10"/>
          </p:nvPr>
        </p:nvSpPr>
        <p:spPr/>
        <p:txBody>
          <a:bodyPr/>
          <a:lstStyle/>
          <a:p>
            <a:fld id="{EC699438-6BB9-461B-8C16-0D4186A06A46}" type="slidenum">
              <a:rPr lang="en-US" smtClean="0"/>
              <a:t>10</a:t>
            </a:fld>
            <a:endParaRPr lang="en-US"/>
          </a:p>
        </p:txBody>
      </p:sp>
    </p:spTree>
    <p:extLst>
      <p:ext uri="{BB962C8B-B14F-4D97-AF65-F5344CB8AC3E}">
        <p14:creationId xmlns:p14="http://schemas.microsoft.com/office/powerpoint/2010/main" val="2092992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get the frequency of the speech file and the music file using the FT</a:t>
            </a:r>
          </a:p>
          <a:p>
            <a:r>
              <a:rPr lang="en-US" baseline="0" dirty="0" smtClean="0"/>
              <a:t>Then I will shift on their “difference”</a:t>
            </a:r>
          </a:p>
          <a:p>
            <a:r>
              <a:rPr lang="en-US" baseline="0" dirty="0" smtClean="0"/>
              <a:t>	originally I thought subtraction</a:t>
            </a:r>
          </a:p>
          <a:p>
            <a:r>
              <a:rPr lang="en-US" baseline="0" dirty="0" smtClean="0"/>
              <a:t>	needs to be division</a:t>
            </a:r>
          </a:p>
          <a:p>
            <a:r>
              <a:rPr lang="en-US" baseline="0" dirty="0" smtClean="0"/>
              <a:t>My algorithm for shifting is done within octaves</a:t>
            </a:r>
          </a:p>
          <a:p>
            <a:r>
              <a:rPr lang="en-US" baseline="0" dirty="0" smtClean="0"/>
              <a:t>Notice how going up an octave is just multiplying its </a:t>
            </a:r>
            <a:r>
              <a:rPr lang="en-US" baseline="0" dirty="0" err="1" smtClean="0"/>
              <a:t>hz</a:t>
            </a:r>
            <a:r>
              <a:rPr lang="en-US" baseline="0" dirty="0" smtClean="0"/>
              <a:t> by 2</a:t>
            </a:r>
          </a:p>
          <a:p>
            <a:endParaRPr lang="en-US" dirty="0" smtClean="0"/>
          </a:p>
          <a:p>
            <a:r>
              <a:rPr lang="en-US" dirty="0" smtClean="0"/>
              <a:t>Going down is multiplying its</a:t>
            </a:r>
            <a:r>
              <a:rPr lang="en-US" baseline="0" dirty="0" smtClean="0"/>
              <a:t> </a:t>
            </a:r>
            <a:r>
              <a:rPr lang="en-US" baseline="0" dirty="0" err="1" smtClean="0"/>
              <a:t>hz</a:t>
            </a:r>
            <a:r>
              <a:rPr lang="en-US" baseline="0" dirty="0" smtClean="0"/>
              <a:t> by 0.5</a:t>
            </a:r>
          </a:p>
          <a:p>
            <a:endParaRPr lang="en-US" baseline="0" dirty="0" smtClean="0"/>
          </a:p>
          <a:p>
            <a:r>
              <a:rPr lang="en-US" baseline="0" dirty="0" smtClean="0"/>
              <a:t>The most my alg. Shifts up or down by is an octave – which is why I need to divide the two frequencies</a:t>
            </a:r>
          </a:p>
          <a:p>
            <a:endParaRPr lang="en-US" baseline="0" dirty="0" smtClean="0"/>
          </a:p>
          <a:p>
            <a:r>
              <a:rPr lang="en-US" baseline="0" dirty="0" smtClean="0"/>
              <a:t>After shifting I write and display the shifted wav file</a:t>
            </a:r>
          </a:p>
          <a:p>
            <a:endParaRPr lang="en-US" baseline="0" dirty="0" smtClean="0"/>
          </a:p>
          <a:p>
            <a:r>
              <a:rPr lang="en-US" b="1" baseline="0" dirty="0" smtClean="0"/>
              <a:t>TRANS</a:t>
            </a:r>
            <a:r>
              <a:rPr lang="en-US" b="0" baseline="0" dirty="0" smtClean="0"/>
              <a:t> At this point, I think it is best just to go through a demonstration of my project</a:t>
            </a:r>
            <a:endParaRPr lang="en-US" b="1" dirty="0"/>
          </a:p>
        </p:txBody>
      </p:sp>
      <p:sp>
        <p:nvSpPr>
          <p:cNvPr id="4" name="Slide Number Placeholder 3"/>
          <p:cNvSpPr>
            <a:spLocks noGrp="1"/>
          </p:cNvSpPr>
          <p:nvPr>
            <p:ph type="sldNum" sz="quarter" idx="10"/>
          </p:nvPr>
        </p:nvSpPr>
        <p:spPr/>
        <p:txBody>
          <a:bodyPr/>
          <a:lstStyle/>
          <a:p>
            <a:fld id="{EC699438-6BB9-461B-8C16-0D4186A06A46}" type="slidenum">
              <a:rPr lang="en-US" smtClean="0"/>
              <a:t>11</a:t>
            </a:fld>
            <a:endParaRPr lang="en-US"/>
          </a:p>
        </p:txBody>
      </p:sp>
    </p:spTree>
    <p:extLst>
      <p:ext uri="{BB962C8B-B14F-4D97-AF65-F5344CB8AC3E}">
        <p14:creationId xmlns:p14="http://schemas.microsoft.com/office/powerpoint/2010/main" val="1761177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Event Programming – event </a:t>
            </a:r>
            <a:r>
              <a:rPr lang="en-US" dirty="0" err="1" smtClean="0"/>
              <a:t>handeling</a:t>
            </a:r>
            <a:endParaRPr lang="en-US" baseline="0" dirty="0" smtClean="0"/>
          </a:p>
          <a:p>
            <a:r>
              <a:rPr lang="en-US" baseline="0" dirty="0" smtClean="0"/>
              <a:t>Data structures -  </a:t>
            </a:r>
            <a:r>
              <a:rPr lang="en-US" baseline="0" dirty="0" err="1" smtClean="0"/>
              <a:t>soo</a:t>
            </a:r>
            <a:r>
              <a:rPr lang="en-US" baseline="0" dirty="0" smtClean="0"/>
              <a:t> many arrays</a:t>
            </a:r>
          </a:p>
          <a:p>
            <a:r>
              <a:rPr lang="en-US" baseline="0" dirty="0" smtClean="0"/>
              <a:t>Programing Languages – learning so many different </a:t>
            </a:r>
            <a:r>
              <a:rPr lang="en-US" baseline="0" dirty="0" err="1" smtClean="0"/>
              <a:t>langues</a:t>
            </a:r>
            <a:r>
              <a:rPr lang="en-US" baseline="0" dirty="0" smtClean="0"/>
              <a:t> and have to use them in labs</a:t>
            </a:r>
          </a:p>
          <a:p>
            <a:r>
              <a:rPr lang="en-US" baseline="0" dirty="0" smtClean="0"/>
              <a:t>Linear Algebra – project about FFT</a:t>
            </a:r>
            <a:endParaRPr lang="en-US" dirty="0"/>
          </a:p>
        </p:txBody>
      </p:sp>
      <p:sp>
        <p:nvSpPr>
          <p:cNvPr id="4" name="Slide Number Placeholder 3"/>
          <p:cNvSpPr>
            <a:spLocks noGrp="1"/>
          </p:cNvSpPr>
          <p:nvPr>
            <p:ph type="sldNum" sz="quarter" idx="10"/>
          </p:nvPr>
        </p:nvSpPr>
        <p:spPr/>
        <p:txBody>
          <a:bodyPr/>
          <a:lstStyle/>
          <a:p>
            <a:fld id="{EC699438-6BB9-461B-8C16-0D4186A06A46}" type="slidenum">
              <a:rPr lang="en-US" smtClean="0"/>
              <a:t>15</a:t>
            </a:fld>
            <a:endParaRPr lang="en-US"/>
          </a:p>
        </p:txBody>
      </p:sp>
    </p:spTree>
    <p:extLst>
      <p:ext uri="{BB962C8B-B14F-4D97-AF65-F5344CB8AC3E}">
        <p14:creationId xmlns:p14="http://schemas.microsoft.com/office/powerpoint/2010/main" val="2289071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Songify</a:t>
            </a:r>
            <a:r>
              <a:rPr lang="en-US" dirty="0" smtClean="0"/>
              <a:t> is an</a:t>
            </a:r>
            <a:r>
              <a:rPr lang="en-US" baseline="0" dirty="0" smtClean="0"/>
              <a:t> application that take a voice file and have it match that of a music file – essentially make the users voice go higher and lower in pitch with the music.</a:t>
            </a:r>
            <a:endParaRPr lang="en-US" dirty="0"/>
          </a:p>
        </p:txBody>
      </p:sp>
      <p:sp>
        <p:nvSpPr>
          <p:cNvPr id="4" name="Slide Number Placeholder 3"/>
          <p:cNvSpPr>
            <a:spLocks noGrp="1"/>
          </p:cNvSpPr>
          <p:nvPr>
            <p:ph type="sldNum" sz="quarter" idx="10"/>
          </p:nvPr>
        </p:nvSpPr>
        <p:spPr/>
        <p:txBody>
          <a:bodyPr/>
          <a:lstStyle/>
          <a:p>
            <a:fld id="{EC699438-6BB9-461B-8C16-0D4186A06A46}" type="slidenum">
              <a:rPr lang="en-US" smtClean="0"/>
              <a:t>2</a:t>
            </a:fld>
            <a:endParaRPr lang="en-US"/>
          </a:p>
        </p:txBody>
      </p:sp>
    </p:spTree>
    <p:extLst>
      <p:ext uri="{BB962C8B-B14F-4D97-AF65-F5344CB8AC3E}">
        <p14:creationId xmlns:p14="http://schemas.microsoft.com/office/powerpoint/2010/main" val="2013579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general requirements</a:t>
            </a:r>
            <a:endParaRPr lang="en-US" dirty="0"/>
          </a:p>
        </p:txBody>
      </p:sp>
      <p:sp>
        <p:nvSpPr>
          <p:cNvPr id="4" name="Slide Number Placeholder 3"/>
          <p:cNvSpPr>
            <a:spLocks noGrp="1"/>
          </p:cNvSpPr>
          <p:nvPr>
            <p:ph type="sldNum" sz="quarter" idx="10"/>
          </p:nvPr>
        </p:nvSpPr>
        <p:spPr/>
        <p:txBody>
          <a:bodyPr/>
          <a:lstStyle/>
          <a:p>
            <a:fld id="{EC699438-6BB9-461B-8C16-0D4186A06A46}" type="slidenum">
              <a:rPr lang="en-US" smtClean="0"/>
              <a:t>3</a:t>
            </a:fld>
            <a:endParaRPr lang="en-US"/>
          </a:p>
        </p:txBody>
      </p:sp>
    </p:spTree>
    <p:extLst>
      <p:ext uri="{BB962C8B-B14F-4D97-AF65-F5344CB8AC3E}">
        <p14:creationId xmlns:p14="http://schemas.microsoft.com/office/powerpoint/2010/main" val="3433870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a:t>
            </a:r>
            <a:r>
              <a:rPr lang="en-US" baseline="0" dirty="0" err="1" smtClean="0"/>
              <a:t>requirments</a:t>
            </a:r>
            <a:r>
              <a:rPr lang="en-US" baseline="0" dirty="0" smtClean="0"/>
              <a:t> completed*</a:t>
            </a:r>
          </a:p>
          <a:p>
            <a:endParaRPr lang="en-US" baseline="0" dirty="0" smtClean="0"/>
          </a:p>
          <a:p>
            <a:r>
              <a:rPr lang="en-US" baseline="0" dirty="0" smtClean="0"/>
              <a:t>I did get a zoom feature to work which I will show in the demo but didn’t have a great use for it.</a:t>
            </a:r>
          </a:p>
          <a:p>
            <a:endParaRPr lang="en-US" baseline="0" dirty="0" smtClean="0"/>
          </a:p>
          <a:p>
            <a:r>
              <a:rPr lang="en-US" baseline="0" dirty="0" smtClean="0"/>
              <a:t>First got project from </a:t>
            </a:r>
            <a:r>
              <a:rPr lang="en-US" baseline="0" dirty="0" err="1" smtClean="0"/>
              <a:t>prankratz</a:t>
            </a:r>
            <a:r>
              <a:rPr lang="en-US" baseline="0" dirty="0" smtClean="0"/>
              <a:t> – didn’t know sound terms</a:t>
            </a:r>
          </a:p>
          <a:p>
            <a:r>
              <a:rPr lang="en-US" baseline="0" dirty="0" err="1" smtClean="0"/>
              <a:t>Havent</a:t>
            </a:r>
            <a:r>
              <a:rPr lang="en-US" baseline="0" dirty="0" smtClean="0"/>
              <a:t> talked about / used this stuff since I was in high school</a:t>
            </a:r>
          </a:p>
        </p:txBody>
      </p:sp>
      <p:sp>
        <p:nvSpPr>
          <p:cNvPr id="4" name="Slide Number Placeholder 3"/>
          <p:cNvSpPr>
            <a:spLocks noGrp="1"/>
          </p:cNvSpPr>
          <p:nvPr>
            <p:ph type="sldNum" sz="quarter" idx="10"/>
          </p:nvPr>
        </p:nvSpPr>
        <p:spPr/>
        <p:txBody>
          <a:bodyPr/>
          <a:lstStyle/>
          <a:p>
            <a:fld id="{EC699438-6BB9-461B-8C16-0D4186A06A46}" type="slidenum">
              <a:rPr lang="en-US" smtClean="0"/>
              <a:t>4</a:t>
            </a:fld>
            <a:endParaRPr lang="en-US"/>
          </a:p>
        </p:txBody>
      </p:sp>
    </p:spTree>
    <p:extLst>
      <p:ext uri="{BB962C8B-B14F-4D97-AF65-F5344CB8AC3E}">
        <p14:creationId xmlns:p14="http://schemas.microsoft.com/office/powerpoint/2010/main" val="919895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 terms that I will be using</a:t>
            </a:r>
          </a:p>
          <a:p>
            <a:endParaRPr lang="en-US" dirty="0" smtClean="0"/>
          </a:p>
          <a:p>
            <a:r>
              <a:rPr lang="en-US" dirty="0" smtClean="0"/>
              <a:t>Frequency – the number of times a</a:t>
            </a:r>
            <a:r>
              <a:rPr lang="en-US" baseline="0" dirty="0" smtClean="0"/>
              <a:t> sound wave “wiggles” per one second</a:t>
            </a:r>
          </a:p>
          <a:p>
            <a:r>
              <a:rPr lang="en-US" baseline="0" dirty="0" smtClean="0"/>
              <a:t>	that number signifies the amount of </a:t>
            </a:r>
            <a:r>
              <a:rPr lang="en-US" baseline="0" dirty="0" err="1" smtClean="0"/>
              <a:t>hz</a:t>
            </a:r>
            <a:endParaRPr lang="en-US" baseline="0" dirty="0" smtClean="0"/>
          </a:p>
          <a:p>
            <a:r>
              <a:rPr lang="en-US" baseline="0" dirty="0" smtClean="0"/>
              <a:t>	Middle C = 261 </a:t>
            </a:r>
            <a:r>
              <a:rPr lang="en-US" baseline="0" dirty="0" err="1" smtClean="0"/>
              <a:t>hz</a:t>
            </a:r>
            <a:endParaRPr lang="en-US" baseline="0" dirty="0" smtClean="0"/>
          </a:p>
          <a:p>
            <a:r>
              <a:rPr lang="en-US" baseline="0" dirty="0" smtClean="0"/>
              <a:t>Pitch – how we </a:t>
            </a:r>
            <a:r>
              <a:rPr lang="en-US" baseline="0" dirty="0" err="1" smtClean="0"/>
              <a:t>precieve</a:t>
            </a:r>
            <a:r>
              <a:rPr lang="en-US" baseline="0" dirty="0" smtClean="0"/>
              <a:t> frequency</a:t>
            </a:r>
          </a:p>
          <a:p>
            <a:r>
              <a:rPr lang="en-US" baseline="0" dirty="0" smtClean="0"/>
              <a:t>	what makes it possible to judge higher frequency and lower frequency sound wave</a:t>
            </a:r>
          </a:p>
          <a:p>
            <a:r>
              <a:rPr lang="en-US" baseline="0" dirty="0" smtClean="0"/>
              <a:t>	higher frequency means it has a higher pitch</a:t>
            </a:r>
          </a:p>
          <a:p>
            <a:r>
              <a:rPr lang="en-US" baseline="0" dirty="0" smtClean="0"/>
              <a:t>	talk about pitch when talking about octaves</a:t>
            </a:r>
          </a:p>
          <a:p>
            <a:r>
              <a:rPr lang="en-US" baseline="0" dirty="0" smtClean="0"/>
              <a:t>Amplitude – volume </a:t>
            </a:r>
          </a:p>
          <a:p>
            <a:endParaRPr lang="en-US" baseline="0" dirty="0" smtClean="0"/>
          </a:p>
          <a:p>
            <a:r>
              <a:rPr lang="en-US" b="1" baseline="0" dirty="0" smtClean="0"/>
              <a:t>TRANS </a:t>
            </a:r>
            <a:r>
              <a:rPr lang="en-US" b="0" baseline="0" dirty="0" smtClean="0"/>
              <a:t>So know that I know the terms, their definitions and how they relate to another, now how do I (how does it) translate this stuff to the digital world. Well with sound files, but which sound file type do I use?</a:t>
            </a:r>
            <a:endParaRPr lang="en-US" b="1" dirty="0"/>
          </a:p>
        </p:txBody>
      </p:sp>
      <p:sp>
        <p:nvSpPr>
          <p:cNvPr id="4" name="Slide Number Placeholder 3"/>
          <p:cNvSpPr>
            <a:spLocks noGrp="1"/>
          </p:cNvSpPr>
          <p:nvPr>
            <p:ph type="sldNum" sz="quarter" idx="10"/>
          </p:nvPr>
        </p:nvSpPr>
        <p:spPr/>
        <p:txBody>
          <a:bodyPr/>
          <a:lstStyle/>
          <a:p>
            <a:fld id="{EC699438-6BB9-461B-8C16-0D4186A06A46}" type="slidenum">
              <a:rPr lang="en-US" smtClean="0"/>
              <a:t>5</a:t>
            </a:fld>
            <a:endParaRPr lang="en-US"/>
          </a:p>
        </p:txBody>
      </p:sp>
    </p:spTree>
    <p:extLst>
      <p:ext uri="{BB962C8B-B14F-4D97-AF65-F5344CB8AC3E}">
        <p14:creationId xmlns:p14="http://schemas.microsoft.com/office/powerpoint/2010/main" val="401823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It wasn’t too hard for me to decide on using WAV files. Wav files are uncompressed “raw” data. Where as Mp3 (the most common sound file) is compressed and thus loses data/cuts data out. I do not want that I want all the data I can get.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Mp3 – about size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Wav –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So what is a wav file? - Comprised of two parts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*talk about the picture* - describe the wav file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Important things to note are the Sample Rate (44100 samples per second)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Bits per sample - 16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Blue RIFF chunk descriptor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chunk size – sample rate and </a:t>
            </a:r>
            <a:r>
              <a:rPr lang="en-US" b="0" baseline="0" dirty="0" err="1" smtClean="0"/>
              <a:t>bitspersample</a:t>
            </a: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format – influences the bottom two chunks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Green format sub chunk – describes the format of the sound information in the data sub-chunk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Orange(</a:t>
            </a:r>
            <a:r>
              <a:rPr lang="en-US" b="0" baseline="0" dirty="0" err="1" smtClean="0"/>
              <a:t>ish</a:t>
            </a:r>
            <a:r>
              <a:rPr lang="en-US" b="0" baseline="0" dirty="0" smtClean="0"/>
              <a:t>) data sub chunk – indicates the size </a:t>
            </a:r>
            <a:r>
              <a:rPr lang="en-US" b="0" baseline="0" dirty="0" err="1" smtClean="0"/>
              <a:t>fo</a:t>
            </a:r>
            <a:r>
              <a:rPr lang="en-US" b="0" baseline="0" dirty="0" smtClean="0"/>
              <a:t> the sound information and contains the raw sound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TRANS</a:t>
            </a:r>
            <a:r>
              <a:rPr lang="en-US" b="0" baseline="0" dirty="0" smtClean="0"/>
              <a:t> I have decided the type </a:t>
            </a:r>
            <a:r>
              <a:rPr lang="en-US" b="0" baseline="0" dirty="0" err="1" smtClean="0"/>
              <a:t>fo</a:t>
            </a:r>
            <a:r>
              <a:rPr lang="en-US" b="0" baseline="0" dirty="0" smtClean="0"/>
              <a:t> file to use how do I visualize the files -  first requirement</a:t>
            </a:r>
            <a:endParaRPr lang="en-US" dirty="0"/>
          </a:p>
        </p:txBody>
      </p:sp>
      <p:sp>
        <p:nvSpPr>
          <p:cNvPr id="4" name="Slide Number Placeholder 3"/>
          <p:cNvSpPr>
            <a:spLocks noGrp="1"/>
          </p:cNvSpPr>
          <p:nvPr>
            <p:ph type="sldNum" sz="quarter" idx="10"/>
          </p:nvPr>
        </p:nvSpPr>
        <p:spPr/>
        <p:txBody>
          <a:bodyPr/>
          <a:lstStyle/>
          <a:p>
            <a:fld id="{EC699438-6BB9-461B-8C16-0D4186A06A46}" type="slidenum">
              <a:rPr lang="en-US" smtClean="0"/>
              <a:t>6</a:t>
            </a:fld>
            <a:endParaRPr lang="en-US"/>
          </a:p>
        </p:txBody>
      </p:sp>
    </p:spTree>
    <p:extLst>
      <p:ext uri="{BB962C8B-B14F-4D97-AF65-F5344CB8AC3E}">
        <p14:creationId xmlns:p14="http://schemas.microsoft.com/office/powerpoint/2010/main" val="3945264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Visualizing the files is made really</a:t>
            </a:r>
            <a:r>
              <a:rPr lang="en-US" baseline="0" dirty="0" smtClean="0"/>
              <a:t> </a:t>
            </a:r>
            <a:r>
              <a:rPr lang="en-US" baseline="0" dirty="0" err="1" smtClean="0"/>
              <a:t>really</a:t>
            </a:r>
            <a:r>
              <a:rPr lang="en-US" baseline="0" dirty="0" smtClean="0"/>
              <a:t> easy with this an open sourced library called </a:t>
            </a:r>
            <a:r>
              <a:rPr lang="en-US" baseline="0" dirty="0" err="1" smtClean="0"/>
              <a:t>Naudio</a:t>
            </a:r>
            <a:r>
              <a:rPr lang="en-US" baseline="0" dirty="0" smtClean="0"/>
              <a:t> (which I used a lot)</a:t>
            </a:r>
          </a:p>
          <a:p>
            <a:endParaRPr lang="en-US" baseline="0" dirty="0" smtClean="0"/>
          </a:p>
          <a:p>
            <a:r>
              <a:rPr lang="en-US" baseline="0" dirty="0" smtClean="0"/>
              <a:t>Here you can see some sound waves and this is how they will look in my application</a:t>
            </a:r>
          </a:p>
          <a:p>
            <a:r>
              <a:rPr lang="en-US" baseline="0" dirty="0" smtClean="0"/>
              <a:t>This is an amplitude and time axis – the taller the louder</a:t>
            </a:r>
          </a:p>
          <a:p>
            <a:endParaRPr lang="en-US" baseline="0" dirty="0" smtClean="0"/>
          </a:p>
          <a:p>
            <a:r>
              <a:rPr lang="en-US" baseline="0" dirty="0" smtClean="0"/>
              <a:t>First one is a file recorded from a microphone</a:t>
            </a:r>
          </a:p>
          <a:p>
            <a:r>
              <a:rPr lang="en-US" baseline="0" dirty="0" smtClean="0"/>
              <a:t>Other is a song </a:t>
            </a:r>
            <a:r>
              <a:rPr lang="en-US" baseline="0" dirty="0" err="1" smtClean="0"/>
              <a:t>prodecued</a:t>
            </a:r>
            <a:r>
              <a:rPr lang="en-US" baseline="0" dirty="0" smtClean="0"/>
              <a:t> in a studio – altered</a:t>
            </a:r>
          </a:p>
          <a:p>
            <a:endParaRPr lang="en-US" baseline="0" dirty="0" smtClean="0"/>
          </a:p>
          <a:p>
            <a:r>
              <a:rPr lang="en-US" b="1" baseline="0" dirty="0" smtClean="0"/>
              <a:t>TRANS</a:t>
            </a:r>
            <a:r>
              <a:rPr lang="en-US" b="0" baseline="0" dirty="0" smtClean="0"/>
              <a:t> Now that I am able to see these files – how do I get at their data, how do I mess with it?</a:t>
            </a:r>
          </a:p>
          <a:p>
            <a:r>
              <a:rPr lang="en-US" b="0" baseline="0" dirty="0" smtClean="0"/>
              <a:t>WARNING: if you are afraid of math just don’t look at this next slide</a:t>
            </a:r>
            <a:endParaRPr lang="en-US" b="1" baseline="0" dirty="0" smtClean="0"/>
          </a:p>
          <a:p>
            <a:endParaRPr lang="en-US" baseline="0" dirty="0" smtClean="0"/>
          </a:p>
          <a:p>
            <a:endParaRPr lang="en-US" b="1" dirty="0"/>
          </a:p>
        </p:txBody>
      </p:sp>
      <p:sp>
        <p:nvSpPr>
          <p:cNvPr id="4" name="Slide Number Placeholder 3"/>
          <p:cNvSpPr>
            <a:spLocks noGrp="1"/>
          </p:cNvSpPr>
          <p:nvPr>
            <p:ph type="sldNum" sz="quarter" idx="10"/>
          </p:nvPr>
        </p:nvSpPr>
        <p:spPr/>
        <p:txBody>
          <a:bodyPr/>
          <a:lstStyle/>
          <a:p>
            <a:fld id="{EC699438-6BB9-461B-8C16-0D4186A06A46}" type="slidenum">
              <a:rPr lang="en-US" smtClean="0"/>
              <a:t>7</a:t>
            </a:fld>
            <a:endParaRPr lang="en-US"/>
          </a:p>
        </p:txBody>
      </p:sp>
    </p:spTree>
    <p:extLst>
      <p:ext uri="{BB962C8B-B14F-4D97-AF65-F5344CB8AC3E}">
        <p14:creationId xmlns:p14="http://schemas.microsoft.com/office/powerpoint/2010/main" val="2485866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be detecting pitch using what is called a Fourier Transform</a:t>
            </a:r>
          </a:p>
          <a:p>
            <a:endParaRPr lang="en-US" baseline="0" dirty="0" smtClean="0"/>
          </a:p>
          <a:p>
            <a:r>
              <a:rPr lang="en-US" baseline="0" dirty="0" smtClean="0"/>
              <a:t>Essentially what it does is decomposing frequencies from sound</a:t>
            </a:r>
          </a:p>
          <a:p>
            <a:r>
              <a:rPr lang="en-US" baseline="0" dirty="0" smtClean="0"/>
              <a:t>	If you were to see the sound wave we would only see the final sound</a:t>
            </a:r>
          </a:p>
          <a:p>
            <a:r>
              <a:rPr lang="en-US" baseline="0" dirty="0" smtClean="0"/>
              <a:t>	A DFT will attempts to extract all of the signals that make up the final sound</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all a DFT is a summation of sines and cosines – sinusoidal wave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first the input data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When reading in the data of the wav files – a wav file is typically read in in bytes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Again using an </a:t>
            </a:r>
            <a:r>
              <a:rPr lang="en-US" baseline="0" dirty="0" err="1" smtClean="0"/>
              <a:t>Naudio</a:t>
            </a:r>
            <a:r>
              <a:rPr lang="en-US" baseline="0" dirty="0" smtClean="0"/>
              <a:t> method –  I can read in the wav file data as a float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then convert float to a complex (imaginary part being 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(using </a:t>
            </a:r>
            <a:r>
              <a:rPr lang="en-US" baseline="0" dirty="0" err="1" smtClean="0"/>
              <a:t>MathNet</a:t>
            </a:r>
            <a:r>
              <a:rPr lang="en-US" baseline="0" dirty="0" smtClean="0"/>
              <a:t> </a:t>
            </a:r>
            <a:r>
              <a:rPr lang="en-US" baseline="0" dirty="0" err="1" smtClean="0"/>
              <a:t>ft</a:t>
            </a:r>
            <a:r>
              <a:rPr lang="en-US" baseline="0" dirty="0" smtClean="0"/>
              <a:t>) we pass that array though the </a:t>
            </a:r>
            <a:r>
              <a:rPr lang="en-US" baseline="0" dirty="0" err="1" smtClean="0"/>
              <a:t>ft</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We take those values and pass them through our Fourier transform(the values are x[</a:t>
            </a:r>
            <a:r>
              <a:rPr lang="en-US" baseline="0" dirty="0" err="1" smtClean="0"/>
              <a:t>i</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We get a complex results (real and imaginary part: real being cos and </a:t>
            </a:r>
            <a:r>
              <a:rPr lang="en-US" baseline="0" dirty="0" err="1" smtClean="0"/>
              <a:t>img</a:t>
            </a:r>
            <a:r>
              <a:rPr lang="en-US" baseline="0" dirty="0" smtClean="0"/>
              <a:t> being sin)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thing to note is that for every k we are going through all of the original samples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only need our Real and Imaginary parts to be half of the size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because of the nature of sine waves and cosine waves (2</a:t>
            </a:r>
            <a:r>
              <a:rPr lang="en-US" baseline="30000" dirty="0" smtClean="0"/>
              <a:t>nd</a:t>
            </a:r>
            <a:r>
              <a:rPr lang="en-US" baseline="0" dirty="0" smtClean="0"/>
              <a:t> half inverse of the first)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resulting array is now in the frequency domain where the index of the largest number in the array represents the loudest frequency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TRANS </a:t>
            </a:r>
            <a:r>
              <a:rPr lang="en-US" b="0" baseline="0" dirty="0" smtClean="0"/>
              <a:t>That may sound strange so we are going to go through a less math oriented demonstration of the transform</a:t>
            </a: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Someone askes real and imaginary(which is actually a real number): FT provides us with amplitude and phase angle t</a:t>
            </a:r>
            <a:r>
              <a:rPr lang="en-US" sz="1200" b="0" i="0" kern="1200" dirty="0" smtClean="0">
                <a:solidFill>
                  <a:schemeClr val="tx1"/>
                </a:solidFill>
                <a:effectLst/>
                <a:latin typeface="+mn-lt"/>
                <a:ea typeface="+mn-ea"/>
                <a:cs typeface="+mn-cs"/>
              </a:rPr>
              <a:t>he amplitude is encoded as the magnitude of the complex number (</a:t>
            </a:r>
            <a:r>
              <a:rPr lang="en-US" sz="1200" b="0" i="0" kern="1200" dirty="0" err="1" smtClean="0">
                <a:solidFill>
                  <a:schemeClr val="tx1"/>
                </a:solidFill>
                <a:effectLst/>
                <a:latin typeface="+mn-lt"/>
                <a:ea typeface="+mn-ea"/>
                <a:cs typeface="+mn-cs"/>
              </a:rPr>
              <a:t>sqrt</a:t>
            </a:r>
            <a:r>
              <a:rPr lang="en-US" sz="1200" b="0" i="0" kern="1200" dirty="0" smtClean="0">
                <a:solidFill>
                  <a:schemeClr val="tx1"/>
                </a:solidFill>
                <a:effectLst/>
                <a:latin typeface="+mn-lt"/>
                <a:ea typeface="+mn-ea"/>
                <a:cs typeface="+mn-cs"/>
              </a:rPr>
              <a:t>(x^2+y^2)) while the phase is encoded as the angle (atan2(</a:t>
            </a:r>
            <a:r>
              <a:rPr lang="en-US" sz="1200" b="0" i="0" kern="1200" dirty="0" err="1" smtClean="0">
                <a:solidFill>
                  <a:schemeClr val="tx1"/>
                </a:solidFill>
                <a:effectLst/>
                <a:latin typeface="+mn-lt"/>
                <a:ea typeface="+mn-ea"/>
                <a:cs typeface="+mn-cs"/>
              </a:rPr>
              <a:t>y,x</a:t>
            </a:r>
            <a:r>
              <a:rPr lang="en-US" sz="1200" b="0" i="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Mainly</a:t>
            </a:r>
            <a:r>
              <a:rPr lang="en-US" sz="1200" b="0" i="0" kern="1200" baseline="0" dirty="0" smtClean="0">
                <a:solidFill>
                  <a:schemeClr val="tx1"/>
                </a:solidFill>
                <a:effectLst/>
                <a:latin typeface="+mn-lt"/>
                <a:ea typeface="+mn-ea"/>
                <a:cs typeface="+mn-cs"/>
              </a:rPr>
              <a:t> used in </a:t>
            </a:r>
            <a:r>
              <a:rPr lang="en-US" sz="1200" b="0" i="0" kern="1200" baseline="0" dirty="0" err="1" smtClean="0">
                <a:solidFill>
                  <a:schemeClr val="tx1"/>
                </a:solidFill>
                <a:effectLst/>
                <a:latin typeface="+mn-lt"/>
                <a:ea typeface="+mn-ea"/>
                <a:cs typeface="+mn-cs"/>
              </a:rPr>
              <a:t>recreateing</a:t>
            </a:r>
            <a:r>
              <a:rPr lang="en-US" sz="1200" b="0" i="0" kern="1200" baseline="0" dirty="0" smtClean="0">
                <a:solidFill>
                  <a:schemeClr val="tx1"/>
                </a:solidFill>
                <a:effectLst/>
                <a:latin typeface="+mn-lt"/>
                <a:ea typeface="+mn-ea"/>
                <a:cs typeface="+mn-cs"/>
              </a:rPr>
              <a:t> the </a:t>
            </a:r>
            <a:r>
              <a:rPr lang="en-US" sz="1200" b="0" i="0" kern="1200" baseline="0" dirty="0" err="1" smtClean="0">
                <a:solidFill>
                  <a:schemeClr val="tx1"/>
                </a:solidFill>
                <a:effectLst/>
                <a:latin typeface="+mn-lt"/>
                <a:ea typeface="+mn-ea"/>
                <a:cs typeface="+mn-cs"/>
              </a:rPr>
              <a:t>singal</a:t>
            </a:r>
            <a:r>
              <a:rPr lang="en-US" sz="1200" b="0" i="0" kern="1200" baseline="0" dirty="0" smtClean="0">
                <a:solidFill>
                  <a:schemeClr val="tx1"/>
                </a:solidFill>
                <a:effectLst/>
                <a:latin typeface="+mn-lt"/>
                <a:ea typeface="+mn-ea"/>
                <a:cs typeface="+mn-cs"/>
              </a:rPr>
              <a:t> using the inverse</a:t>
            </a:r>
            <a:r>
              <a:rPr lang="en-US" sz="1200" b="0" i="0" kern="1200" dirty="0" smtClean="0">
                <a:solidFill>
                  <a:schemeClr val="tx1"/>
                </a:solidFill>
                <a:effectLst/>
                <a:latin typeface="+mn-lt"/>
                <a:ea typeface="+mn-ea"/>
                <a:cs typeface="+mn-cs"/>
              </a:rPr>
              <a: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C699438-6BB9-461B-8C16-0D4186A06A46}" type="slidenum">
              <a:rPr lang="en-US" smtClean="0"/>
              <a:t>8</a:t>
            </a:fld>
            <a:endParaRPr lang="en-US"/>
          </a:p>
        </p:txBody>
      </p:sp>
    </p:spTree>
    <p:extLst>
      <p:ext uri="{BB962C8B-B14F-4D97-AF65-F5344CB8AC3E}">
        <p14:creationId xmlns:p14="http://schemas.microsoft.com/office/powerpoint/2010/main" val="1775642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two sine waves</a:t>
            </a:r>
            <a:r>
              <a:rPr lang="en-US" baseline="0" dirty="0" smtClean="0"/>
              <a:t> green and dark blue</a:t>
            </a:r>
          </a:p>
          <a:p>
            <a:r>
              <a:rPr lang="en-US" baseline="0" dirty="0" smtClean="0"/>
              <a:t>Their sum being the light blue wave – representing our sound wave</a:t>
            </a:r>
          </a:p>
          <a:p>
            <a:endParaRPr lang="en-US" baseline="0" dirty="0" smtClean="0"/>
          </a:p>
          <a:p>
            <a:r>
              <a:rPr lang="en-US" baseline="0" dirty="0" smtClean="0"/>
              <a:t>Our FT attempts to pull the green and dark blue wave from our sound wave</a:t>
            </a:r>
          </a:p>
          <a:p>
            <a:r>
              <a:rPr lang="en-US" baseline="0" dirty="0" smtClean="0"/>
              <a:t>The green wave and dark blue wave have their own frequency – they are vibrating (wiggling) a certain number of times per second throughout the whole duration of the sound file.</a:t>
            </a:r>
          </a:p>
          <a:p>
            <a:r>
              <a:rPr lang="en-US" baseline="0" dirty="0" smtClean="0"/>
              <a:t>They have their own unique frequencies </a:t>
            </a:r>
          </a:p>
          <a:p>
            <a:endParaRPr lang="en-US" baseline="0" dirty="0" smtClean="0"/>
          </a:p>
          <a:p>
            <a:r>
              <a:rPr lang="en-US" b="1" baseline="0" dirty="0" smtClean="0"/>
              <a:t>TRANS </a:t>
            </a:r>
            <a:r>
              <a:rPr lang="en-US" b="0" baseline="0" dirty="0" smtClean="0"/>
              <a:t>When we extract these waves and display them (</a:t>
            </a:r>
            <a:r>
              <a:rPr lang="en-US" b="0" baseline="0" dirty="0" err="1" smtClean="0"/>
              <a:t>theoritcally</a:t>
            </a:r>
            <a:r>
              <a:rPr lang="en-US" b="0" baseline="0" dirty="0" smtClean="0"/>
              <a:t> – I do not display them) in a frequency domain we will get..</a:t>
            </a:r>
            <a:endParaRPr lang="en-US" b="1" dirty="0"/>
          </a:p>
        </p:txBody>
      </p:sp>
      <p:sp>
        <p:nvSpPr>
          <p:cNvPr id="4" name="Slide Number Placeholder 3"/>
          <p:cNvSpPr>
            <a:spLocks noGrp="1"/>
          </p:cNvSpPr>
          <p:nvPr>
            <p:ph type="sldNum" sz="quarter" idx="10"/>
          </p:nvPr>
        </p:nvSpPr>
        <p:spPr/>
        <p:txBody>
          <a:bodyPr/>
          <a:lstStyle/>
          <a:p>
            <a:fld id="{EC699438-6BB9-461B-8C16-0D4186A06A46}" type="slidenum">
              <a:rPr lang="en-US" smtClean="0"/>
              <a:t>9</a:t>
            </a:fld>
            <a:endParaRPr lang="en-US"/>
          </a:p>
        </p:txBody>
      </p:sp>
    </p:spTree>
    <p:extLst>
      <p:ext uri="{BB962C8B-B14F-4D97-AF65-F5344CB8AC3E}">
        <p14:creationId xmlns:p14="http://schemas.microsoft.com/office/powerpoint/2010/main" val="162675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4/25/2018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4/25/2018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4/25/2018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4/25/2018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deplayer.com/slide/11575479/"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community.plm.automation.siemens.com/t5/Testing-Knowledge-Base/Octaves-in-Human-Hearing/ta-p/440025?lightbox-message-images-440025=45687iB07D6A249CC1244A"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oundfile.sapp.org/doc/WaveForma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lideplayer.com/slide/115754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4" y="893210"/>
            <a:ext cx="10993549" cy="1475013"/>
          </a:xfrm>
        </p:spPr>
        <p:txBody>
          <a:bodyPr/>
          <a:lstStyle/>
          <a:p>
            <a:r>
              <a:rPr lang="en-US" dirty="0" smtClean="0"/>
              <a:t>Speech To Music</a:t>
            </a:r>
            <a:endParaRPr lang="en-US" dirty="0"/>
          </a:p>
        </p:txBody>
      </p:sp>
      <p:sp>
        <p:nvSpPr>
          <p:cNvPr id="3" name="Subtitle 2"/>
          <p:cNvSpPr>
            <a:spLocks noGrp="1"/>
          </p:cNvSpPr>
          <p:nvPr>
            <p:ph type="subTitle" idx="1"/>
          </p:nvPr>
        </p:nvSpPr>
        <p:spPr>
          <a:xfrm>
            <a:off x="581194" y="2368223"/>
            <a:ext cx="10993546" cy="590321"/>
          </a:xfrm>
        </p:spPr>
        <p:txBody>
          <a:bodyPr>
            <a:normAutofit fontScale="92500" lnSpcReduction="20000"/>
          </a:bodyPr>
          <a:lstStyle/>
          <a:p>
            <a:r>
              <a:rPr lang="en-US" dirty="0" smtClean="0">
                <a:solidFill>
                  <a:schemeClr val="tx1"/>
                </a:solidFill>
              </a:rPr>
              <a:t>Chance Browning</a:t>
            </a:r>
          </a:p>
          <a:p>
            <a:r>
              <a:rPr lang="en-US" dirty="0" smtClean="0">
                <a:solidFill>
                  <a:schemeClr val="tx1"/>
                </a:solidFill>
              </a:rPr>
              <a:t>Spring 2018</a:t>
            </a:r>
            <a:endParaRPr lang="en-US" dirty="0">
              <a:solidFill>
                <a:schemeClr val="tx1"/>
              </a:solidFill>
            </a:endParaRPr>
          </a:p>
        </p:txBody>
      </p:sp>
    </p:spTree>
    <p:extLst>
      <p:ext uri="{BB962C8B-B14F-4D97-AF65-F5344CB8AC3E}">
        <p14:creationId xmlns:p14="http://schemas.microsoft.com/office/powerpoint/2010/main" val="3940895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Pitch Using Fourier Transform</a:t>
            </a:r>
            <a:endParaRPr lang="en-US" dirty="0"/>
          </a:p>
        </p:txBody>
      </p:sp>
      <p:sp>
        <p:nvSpPr>
          <p:cNvPr id="3" name="Content Placeholder 2"/>
          <p:cNvSpPr>
            <a:spLocks noGrp="1"/>
          </p:cNvSpPr>
          <p:nvPr>
            <p:ph sz="half" idx="1"/>
          </p:nvPr>
        </p:nvSpPr>
        <p:spPr>
          <a:xfrm>
            <a:off x="581193" y="2228003"/>
            <a:ext cx="3798302" cy="1549913"/>
          </a:xfrm>
          <a:ln>
            <a:solidFill>
              <a:schemeClr val="accent1"/>
            </a:solidFill>
          </a:ln>
        </p:spPr>
        <p:txBody>
          <a:bodyPr>
            <a:normAutofit/>
          </a:bodyPr>
          <a:lstStyle/>
          <a:p>
            <a:r>
              <a:rPr lang="en-US" dirty="0" smtClean="0">
                <a:solidFill>
                  <a:schemeClr val="tx1"/>
                </a:solidFill>
              </a:rPr>
              <a:t>Fourier Transforms – What is it?</a:t>
            </a:r>
          </a:p>
          <a:p>
            <a:r>
              <a:rPr lang="en-US" dirty="0" smtClean="0">
                <a:solidFill>
                  <a:schemeClr val="tx1"/>
                </a:solidFill>
              </a:rPr>
              <a:t>What does it do?</a:t>
            </a:r>
          </a:p>
          <a:p>
            <a:r>
              <a:rPr lang="en-US" dirty="0" smtClean="0">
                <a:solidFill>
                  <a:schemeClr val="tx1"/>
                </a:solidFill>
              </a:rPr>
              <a:t>What are the results?</a:t>
            </a:r>
            <a:endParaRPr lang="en-US" dirty="0">
              <a:solidFill>
                <a:schemeClr val="tx1"/>
              </a:solidFill>
            </a:endParaRPr>
          </a:p>
        </p:txBody>
      </p:sp>
      <p:sp>
        <p:nvSpPr>
          <p:cNvPr id="6" name="TextBox 5"/>
          <p:cNvSpPr txBox="1"/>
          <p:nvPr/>
        </p:nvSpPr>
        <p:spPr>
          <a:xfrm>
            <a:off x="2045369" y="6599923"/>
            <a:ext cx="2598820" cy="215444"/>
          </a:xfrm>
          <a:prstGeom prst="rect">
            <a:avLst/>
          </a:prstGeom>
          <a:noFill/>
        </p:spPr>
        <p:txBody>
          <a:bodyPr wrap="square" rtlCol="0">
            <a:spAutoFit/>
          </a:bodyPr>
          <a:lstStyle/>
          <a:p>
            <a:r>
              <a:rPr lang="en-US" sz="800" dirty="0"/>
              <a:t>Source: </a:t>
            </a:r>
            <a:r>
              <a:rPr lang="en-US" sz="800" dirty="0">
                <a:hlinkClick r:id="rId3"/>
              </a:rPr>
              <a:t>http://slideplayer.com/slide/11575479</a:t>
            </a:r>
            <a:r>
              <a:rPr lang="en-US" sz="800" dirty="0" smtClean="0">
                <a:hlinkClick r:id="rId3"/>
              </a:rPr>
              <a:t>/</a:t>
            </a:r>
            <a:r>
              <a:rPr lang="en-US" sz="800" dirty="0" smtClean="0"/>
              <a:t> </a:t>
            </a:r>
            <a:endParaRPr lang="en-US" sz="800" dirty="0"/>
          </a:p>
        </p:txBody>
      </p:sp>
      <p:pic>
        <p:nvPicPr>
          <p:cNvPr id="4" name="Picture 3"/>
          <p:cNvPicPr>
            <a:picLocks noChangeAspect="1"/>
          </p:cNvPicPr>
          <p:nvPr/>
        </p:nvPicPr>
        <p:blipFill rotWithShape="1">
          <a:blip r:embed="rId4"/>
          <a:srcRect b="3182"/>
          <a:stretch/>
        </p:blipFill>
        <p:spPr>
          <a:xfrm>
            <a:off x="4538553" y="2737787"/>
            <a:ext cx="7072256" cy="3862136"/>
          </a:xfrm>
          <a:prstGeom prst="rect">
            <a:avLst/>
          </a:prstGeom>
        </p:spPr>
      </p:pic>
    </p:spTree>
    <p:extLst>
      <p:ext uri="{BB962C8B-B14F-4D97-AF65-F5344CB8AC3E}">
        <p14:creationId xmlns:p14="http://schemas.microsoft.com/office/powerpoint/2010/main" val="1898747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Pitch</a:t>
            </a:r>
            <a:endParaRPr lang="en-US" dirty="0"/>
          </a:p>
        </p:txBody>
      </p:sp>
      <p:sp>
        <p:nvSpPr>
          <p:cNvPr id="3" name="Content Placeholder 2"/>
          <p:cNvSpPr>
            <a:spLocks noGrp="1"/>
          </p:cNvSpPr>
          <p:nvPr>
            <p:ph sz="half" idx="1"/>
          </p:nvPr>
        </p:nvSpPr>
        <p:spPr/>
        <p:txBody>
          <a:bodyPr anchor="t"/>
          <a:lstStyle/>
          <a:p>
            <a:r>
              <a:rPr lang="en-US" dirty="0" smtClean="0">
                <a:solidFill>
                  <a:schemeClr val="tx1"/>
                </a:solidFill>
              </a:rPr>
              <a:t>Get the difference using Fourier Transform</a:t>
            </a:r>
          </a:p>
          <a:p>
            <a:pPr lvl="1"/>
            <a:r>
              <a:rPr lang="en-US" dirty="0" smtClean="0">
                <a:solidFill>
                  <a:schemeClr val="tx1"/>
                </a:solidFill>
              </a:rPr>
              <a:t>Music frequency / speech frequency</a:t>
            </a:r>
          </a:p>
          <a:p>
            <a:r>
              <a:rPr lang="en-US" dirty="0" smtClean="0">
                <a:solidFill>
                  <a:schemeClr val="tx1"/>
                </a:solidFill>
              </a:rPr>
              <a:t>Shift on the difference of the two</a:t>
            </a:r>
            <a:endParaRPr lang="en-US" dirty="0">
              <a:solidFill>
                <a:schemeClr val="tx1"/>
              </a:solidFill>
            </a:endParaRPr>
          </a:p>
          <a:p>
            <a:r>
              <a:rPr lang="en-US" dirty="0" smtClean="0">
                <a:solidFill>
                  <a:schemeClr val="tx1"/>
                </a:solidFill>
              </a:rPr>
              <a:t>Pitch </a:t>
            </a:r>
            <a:r>
              <a:rPr lang="en-US" dirty="0" smtClean="0">
                <a:solidFill>
                  <a:schemeClr val="tx1"/>
                </a:solidFill>
              </a:rPr>
              <a:t>Shifting done within </a:t>
            </a:r>
            <a:r>
              <a:rPr lang="en-US" dirty="0" smtClean="0">
                <a:solidFill>
                  <a:schemeClr val="tx1"/>
                </a:solidFill>
              </a:rPr>
              <a:t>octaves</a:t>
            </a:r>
          </a:p>
          <a:p>
            <a:pPr lvl="1"/>
            <a:r>
              <a:rPr lang="en-US" dirty="0" smtClean="0">
                <a:solidFill>
                  <a:schemeClr val="tx1"/>
                </a:solidFill>
              </a:rPr>
              <a:t>Logic for shifting by their difference</a:t>
            </a:r>
            <a:endParaRPr lang="en-US" dirty="0" smtClean="0">
              <a:solidFill>
                <a:schemeClr val="tx1"/>
              </a:solidFill>
            </a:endParaRPr>
          </a:p>
        </p:txBody>
      </p:sp>
      <p:pic>
        <p:nvPicPr>
          <p:cNvPr id="5" name="Picture 4"/>
          <p:cNvPicPr>
            <a:picLocks noChangeAspect="1"/>
          </p:cNvPicPr>
          <p:nvPr/>
        </p:nvPicPr>
        <p:blipFill>
          <a:blip r:embed="rId3"/>
          <a:stretch>
            <a:fillRect/>
          </a:stretch>
        </p:blipFill>
        <p:spPr>
          <a:xfrm>
            <a:off x="5124958" y="3019926"/>
            <a:ext cx="6796526" cy="3445976"/>
          </a:xfrm>
          <a:prstGeom prst="rect">
            <a:avLst/>
          </a:prstGeom>
        </p:spPr>
      </p:pic>
      <p:sp>
        <p:nvSpPr>
          <p:cNvPr id="6" name="TextBox 5"/>
          <p:cNvSpPr txBox="1"/>
          <p:nvPr/>
        </p:nvSpPr>
        <p:spPr>
          <a:xfrm>
            <a:off x="300789" y="6268453"/>
            <a:ext cx="4668253" cy="461665"/>
          </a:xfrm>
          <a:prstGeom prst="rect">
            <a:avLst/>
          </a:prstGeom>
          <a:noFill/>
        </p:spPr>
        <p:txBody>
          <a:bodyPr wrap="square" rtlCol="0">
            <a:spAutoFit/>
          </a:bodyPr>
          <a:lstStyle/>
          <a:p>
            <a:r>
              <a:rPr lang="en-US" sz="800" dirty="0"/>
              <a:t>Source: </a:t>
            </a:r>
            <a:r>
              <a:rPr lang="en-US" sz="800" dirty="0">
                <a:hlinkClick r:id="rId4"/>
              </a:rPr>
              <a:t>https://</a:t>
            </a:r>
            <a:r>
              <a:rPr lang="en-US" sz="800" dirty="0" smtClean="0">
                <a:hlinkClick r:id="rId4"/>
              </a:rPr>
              <a:t>community.plm.automation.siemens.com/t5/Testing-Knowledge-Base/Octaves-in-Human-Hearing/ta-p/440025?lightbox-message-images-440025=45687iB07D6A249CC1244A</a:t>
            </a:r>
            <a:r>
              <a:rPr lang="en-US" sz="800" dirty="0" smtClean="0"/>
              <a:t> </a:t>
            </a:r>
            <a:endParaRPr lang="en-US" sz="800" dirty="0"/>
          </a:p>
        </p:txBody>
      </p:sp>
    </p:spTree>
    <p:extLst>
      <p:ext uri="{BB962C8B-B14F-4D97-AF65-F5344CB8AC3E}">
        <p14:creationId xmlns:p14="http://schemas.microsoft.com/office/powerpoint/2010/main" val="1215558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9336" y="770023"/>
            <a:ext cx="3441032" cy="1323439"/>
          </a:xfrm>
          <a:prstGeom prst="rect">
            <a:avLst/>
          </a:prstGeom>
          <a:noFill/>
        </p:spPr>
        <p:txBody>
          <a:bodyPr wrap="square" rtlCol="0">
            <a:spAutoFit/>
          </a:bodyPr>
          <a:lstStyle/>
          <a:p>
            <a:pPr algn="ctr"/>
            <a:r>
              <a:rPr lang="en-US" sz="8000" b="1" dirty="0" smtClean="0">
                <a:solidFill>
                  <a:schemeClr val="accent1"/>
                </a:solidFill>
              </a:rPr>
              <a:t>DEMO</a:t>
            </a:r>
            <a:endParaRPr lang="en-US" sz="8000" b="1" dirty="0">
              <a:solidFill>
                <a:schemeClr val="accent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9704" y="2213810"/>
            <a:ext cx="4400295" cy="4391494"/>
          </a:xfrm>
          <a:prstGeom prst="rect">
            <a:avLst/>
          </a:prstGeom>
        </p:spPr>
      </p:pic>
    </p:spTree>
    <p:extLst>
      <p:ext uri="{BB962C8B-B14F-4D97-AF65-F5344CB8AC3E}">
        <p14:creationId xmlns:p14="http://schemas.microsoft.com/office/powerpoint/2010/main" val="2227225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of Tests</a:t>
            </a:r>
            <a:endParaRPr lang="en-US" dirty="0"/>
          </a:p>
        </p:txBody>
      </p:sp>
      <p:sp>
        <p:nvSpPr>
          <p:cNvPr id="3" name="Text Placeholder 2"/>
          <p:cNvSpPr>
            <a:spLocks noGrp="1"/>
          </p:cNvSpPr>
          <p:nvPr>
            <p:ph type="body" idx="1"/>
          </p:nvPr>
        </p:nvSpPr>
        <p:spPr/>
        <p:txBody>
          <a:bodyPr/>
          <a:lstStyle/>
          <a:p>
            <a:r>
              <a:rPr lang="en-US" dirty="0" smtClean="0"/>
              <a:t>Chunks Per 1 Second</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28487694"/>
              </p:ext>
            </p:extLst>
          </p:nvPr>
        </p:nvGraphicFramePr>
        <p:xfrm>
          <a:off x="581025" y="2925763"/>
          <a:ext cx="5392737" cy="2225040"/>
        </p:xfrm>
        <a:graphic>
          <a:graphicData uri="http://schemas.openxmlformats.org/drawingml/2006/table">
            <a:tbl>
              <a:tblPr firstRow="1" bandRow="1">
                <a:tableStyleId>{5C22544A-7EE6-4342-B048-85BDC9FD1C3A}</a:tableStyleId>
              </a:tblPr>
              <a:tblGrid>
                <a:gridCol w="1797579"/>
                <a:gridCol w="1797579"/>
                <a:gridCol w="1797579"/>
              </a:tblGrid>
              <a:tr h="370840">
                <a:tc>
                  <a:txBody>
                    <a:bodyPr/>
                    <a:lstStyle/>
                    <a:p>
                      <a:r>
                        <a:rPr lang="en-US" dirty="0" smtClean="0"/>
                        <a:t>Speech</a:t>
                      </a:r>
                      <a:r>
                        <a:rPr lang="en-US" baseline="0" dirty="0" smtClean="0"/>
                        <a:t> (Hz)</a:t>
                      </a:r>
                      <a:endParaRPr lang="en-US" dirty="0"/>
                    </a:p>
                  </a:txBody>
                  <a:tcPr/>
                </a:tc>
                <a:tc>
                  <a:txBody>
                    <a:bodyPr/>
                    <a:lstStyle/>
                    <a:p>
                      <a:r>
                        <a:rPr lang="en-US" dirty="0" smtClean="0"/>
                        <a:t>Music(Hz)</a:t>
                      </a:r>
                      <a:endParaRPr lang="en-US" dirty="0"/>
                    </a:p>
                  </a:txBody>
                  <a:tcPr/>
                </a:tc>
                <a:tc>
                  <a:txBody>
                    <a:bodyPr/>
                    <a:lstStyle/>
                    <a:p>
                      <a:r>
                        <a:rPr lang="en-US" dirty="0" smtClean="0"/>
                        <a:t>Shift</a:t>
                      </a:r>
                      <a:r>
                        <a:rPr lang="en-US" baseline="0" dirty="0" smtClean="0"/>
                        <a:t> Ratio</a:t>
                      </a:r>
                      <a:endParaRPr lang="en-US" dirty="0"/>
                    </a:p>
                  </a:txBody>
                  <a:tcPr/>
                </a:tc>
              </a:tr>
              <a:tr h="370840">
                <a:tc>
                  <a:txBody>
                    <a:bodyPr/>
                    <a:lstStyle/>
                    <a:p>
                      <a:r>
                        <a:rPr lang="en-US" dirty="0" smtClean="0"/>
                        <a:t>814</a:t>
                      </a:r>
                      <a:endParaRPr lang="en-US" dirty="0"/>
                    </a:p>
                  </a:txBody>
                  <a:tcPr/>
                </a:tc>
                <a:tc>
                  <a:txBody>
                    <a:bodyPr/>
                    <a:lstStyle/>
                    <a:p>
                      <a:r>
                        <a:rPr lang="en-US" dirty="0" smtClean="0"/>
                        <a:t>440</a:t>
                      </a:r>
                      <a:endParaRPr lang="en-US" dirty="0"/>
                    </a:p>
                  </a:txBody>
                  <a:tcPr/>
                </a:tc>
                <a:tc>
                  <a:txBody>
                    <a:bodyPr/>
                    <a:lstStyle/>
                    <a:p>
                      <a:r>
                        <a:rPr lang="en-US" dirty="0" smtClean="0"/>
                        <a:t>0.54</a:t>
                      </a:r>
                      <a:endParaRPr lang="en-US" dirty="0"/>
                    </a:p>
                  </a:txBody>
                  <a:tcPr/>
                </a:tc>
              </a:tr>
              <a:tr h="370840">
                <a:tc>
                  <a:txBody>
                    <a:bodyPr/>
                    <a:lstStyle/>
                    <a:p>
                      <a:r>
                        <a:rPr lang="en-US" dirty="0" smtClean="0"/>
                        <a:t>238</a:t>
                      </a:r>
                      <a:endParaRPr lang="en-US" dirty="0"/>
                    </a:p>
                  </a:txBody>
                  <a:tcPr/>
                </a:tc>
                <a:tc>
                  <a:txBody>
                    <a:bodyPr/>
                    <a:lstStyle/>
                    <a:p>
                      <a:r>
                        <a:rPr lang="en-US" dirty="0" smtClean="0"/>
                        <a:t>440</a:t>
                      </a:r>
                      <a:endParaRPr lang="en-US" dirty="0"/>
                    </a:p>
                  </a:txBody>
                  <a:tcPr/>
                </a:tc>
                <a:tc>
                  <a:txBody>
                    <a:bodyPr/>
                    <a:lstStyle/>
                    <a:p>
                      <a:r>
                        <a:rPr lang="en-US" dirty="0" smtClean="0"/>
                        <a:t>1.848</a:t>
                      </a:r>
                      <a:endParaRPr lang="en-US" dirty="0"/>
                    </a:p>
                  </a:txBody>
                  <a:tcPr/>
                </a:tc>
              </a:tr>
              <a:tr h="370840">
                <a:tc>
                  <a:txBody>
                    <a:bodyPr/>
                    <a:lstStyle/>
                    <a:p>
                      <a:r>
                        <a:rPr lang="en-US" dirty="0" smtClean="0"/>
                        <a:t>839</a:t>
                      </a:r>
                      <a:endParaRPr lang="en-US" dirty="0"/>
                    </a:p>
                  </a:txBody>
                  <a:tcPr/>
                </a:tc>
                <a:tc>
                  <a:txBody>
                    <a:bodyPr/>
                    <a:lstStyle/>
                    <a:p>
                      <a:r>
                        <a:rPr lang="en-US" dirty="0" smtClean="0"/>
                        <a:t>440</a:t>
                      </a:r>
                      <a:endParaRPr lang="en-US" dirty="0"/>
                    </a:p>
                  </a:txBody>
                  <a:tcPr/>
                </a:tc>
                <a:tc>
                  <a:txBody>
                    <a:bodyPr/>
                    <a:lstStyle/>
                    <a:p>
                      <a:r>
                        <a:rPr lang="en-US" dirty="0" smtClean="0"/>
                        <a:t>0.524</a:t>
                      </a:r>
                      <a:endParaRPr lang="en-US" dirty="0"/>
                    </a:p>
                  </a:txBody>
                  <a:tcPr/>
                </a:tc>
              </a:tr>
              <a:tr h="370840">
                <a:tc>
                  <a:txBody>
                    <a:bodyPr/>
                    <a:lstStyle/>
                    <a:p>
                      <a:r>
                        <a:rPr lang="en-US" dirty="0" smtClean="0"/>
                        <a:t>523</a:t>
                      </a:r>
                      <a:endParaRPr lang="en-US" dirty="0"/>
                    </a:p>
                  </a:txBody>
                  <a:tcPr/>
                </a:tc>
                <a:tc>
                  <a:txBody>
                    <a:bodyPr/>
                    <a:lstStyle/>
                    <a:p>
                      <a:r>
                        <a:rPr lang="en-US" dirty="0" smtClean="0"/>
                        <a:t>440</a:t>
                      </a:r>
                      <a:endParaRPr lang="en-US" dirty="0"/>
                    </a:p>
                  </a:txBody>
                  <a:tcPr/>
                </a:tc>
                <a:tc>
                  <a:txBody>
                    <a:bodyPr/>
                    <a:lstStyle/>
                    <a:p>
                      <a:r>
                        <a:rPr lang="en-US" dirty="0" smtClean="0"/>
                        <a:t>0.841</a:t>
                      </a:r>
                      <a:endParaRPr lang="en-US" dirty="0"/>
                    </a:p>
                  </a:txBody>
                  <a:tcPr/>
                </a:tc>
              </a:tr>
              <a:tr h="370840">
                <a:tc>
                  <a:txBody>
                    <a:bodyPr/>
                    <a:lstStyle/>
                    <a:p>
                      <a:r>
                        <a:rPr lang="en-US" dirty="0" smtClean="0"/>
                        <a:t>678</a:t>
                      </a:r>
                      <a:endParaRPr lang="en-US" dirty="0"/>
                    </a:p>
                  </a:txBody>
                  <a:tcPr/>
                </a:tc>
                <a:tc>
                  <a:txBody>
                    <a:bodyPr/>
                    <a:lstStyle/>
                    <a:p>
                      <a:r>
                        <a:rPr lang="en-US" dirty="0" smtClean="0"/>
                        <a:t>440</a:t>
                      </a:r>
                      <a:endParaRPr lang="en-US" dirty="0"/>
                    </a:p>
                  </a:txBody>
                  <a:tcPr/>
                </a:tc>
                <a:tc>
                  <a:txBody>
                    <a:bodyPr/>
                    <a:lstStyle/>
                    <a:p>
                      <a:r>
                        <a:rPr lang="en-US" dirty="0" smtClean="0"/>
                        <a:t>.0641</a:t>
                      </a:r>
                      <a:endParaRPr lang="en-US" dirty="0"/>
                    </a:p>
                  </a:txBody>
                  <a:tcPr/>
                </a:tc>
              </a:tr>
            </a:tbl>
          </a:graphicData>
        </a:graphic>
      </p:graphicFrame>
      <p:sp>
        <p:nvSpPr>
          <p:cNvPr id="5" name="Text Placeholder 4"/>
          <p:cNvSpPr>
            <a:spLocks noGrp="1"/>
          </p:cNvSpPr>
          <p:nvPr>
            <p:ph type="body" sz="quarter" idx="3"/>
          </p:nvPr>
        </p:nvSpPr>
        <p:spPr/>
        <p:txBody>
          <a:bodyPr/>
          <a:lstStyle/>
          <a:p>
            <a:r>
              <a:rPr lang="en-US" dirty="0" smtClean="0"/>
              <a:t>1 Total Chunk</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437818351"/>
              </p:ext>
            </p:extLst>
          </p:nvPr>
        </p:nvGraphicFramePr>
        <p:xfrm>
          <a:off x="6218238" y="2925763"/>
          <a:ext cx="5392737" cy="1010920"/>
        </p:xfrm>
        <a:graphic>
          <a:graphicData uri="http://schemas.openxmlformats.org/drawingml/2006/table">
            <a:tbl>
              <a:tblPr firstRow="1" bandRow="1">
                <a:tableStyleId>{5C22544A-7EE6-4342-B048-85BDC9FD1C3A}</a:tableStyleId>
              </a:tblPr>
              <a:tblGrid>
                <a:gridCol w="1797579"/>
                <a:gridCol w="1797579"/>
                <a:gridCol w="1797579"/>
              </a:tblGrid>
              <a:tr h="370840">
                <a:tc>
                  <a:txBody>
                    <a:bodyPr/>
                    <a:lstStyle/>
                    <a:p>
                      <a:r>
                        <a:rPr lang="en-US" dirty="0" smtClean="0"/>
                        <a:t>Speech(Hz)</a:t>
                      </a:r>
                      <a:endParaRPr lang="en-US" dirty="0"/>
                    </a:p>
                  </a:txBody>
                  <a:tcPr/>
                </a:tc>
                <a:tc>
                  <a:txBody>
                    <a:bodyPr/>
                    <a:lstStyle/>
                    <a:p>
                      <a:r>
                        <a:rPr lang="en-US" dirty="0" smtClean="0"/>
                        <a:t>Music(Hz)</a:t>
                      </a:r>
                      <a:endParaRPr lang="en-US" dirty="0"/>
                    </a:p>
                  </a:txBody>
                  <a:tcPr/>
                </a:tc>
                <a:tc>
                  <a:txBody>
                    <a:bodyPr/>
                    <a:lstStyle/>
                    <a:p>
                      <a:r>
                        <a:rPr lang="en-US" dirty="0" smtClean="0"/>
                        <a:t>Shift Ratio</a:t>
                      </a:r>
                      <a:endParaRPr lang="en-US" dirty="0"/>
                    </a:p>
                  </a:txBody>
                  <a:tcPr/>
                </a:tc>
              </a:tr>
              <a:tr h="370840">
                <a:tc>
                  <a:txBody>
                    <a:bodyPr/>
                    <a:lstStyle/>
                    <a:p>
                      <a:r>
                        <a:rPr lang="en-US" dirty="0" smtClean="0"/>
                        <a:t>522</a:t>
                      </a:r>
                      <a:endParaRPr lang="en-US" dirty="0"/>
                    </a:p>
                  </a:txBody>
                  <a:tcPr/>
                </a:tc>
                <a:tc>
                  <a:txBody>
                    <a:bodyPr/>
                    <a:lstStyle/>
                    <a:p>
                      <a:r>
                        <a:rPr lang="en-US" dirty="0" smtClean="0"/>
                        <a:t>440</a:t>
                      </a:r>
                      <a:endParaRPr lang="en-US" dirty="0"/>
                    </a:p>
                  </a:txBody>
                  <a:tcPr/>
                </a:tc>
                <a:tc>
                  <a:txBody>
                    <a:bodyPr/>
                    <a:lstStyle/>
                    <a:p>
                      <a:r>
                        <a:rPr lang="en-US" dirty="0" smtClean="0"/>
                        <a:t>0.841</a:t>
                      </a:r>
                    </a:p>
                    <a:p>
                      <a:endParaRPr lang="en-US" dirty="0"/>
                    </a:p>
                  </a:txBody>
                  <a:tcPr/>
                </a:tc>
              </a:tr>
            </a:tbl>
          </a:graphicData>
        </a:graphic>
      </p:graphicFrame>
    </p:spTree>
    <p:extLst>
      <p:ext uri="{BB962C8B-B14F-4D97-AF65-F5344CB8AC3E}">
        <p14:creationId xmlns:p14="http://schemas.microsoft.com/office/powerpoint/2010/main" val="2520362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a:xfrm>
            <a:off x="581192" y="1996751"/>
            <a:ext cx="11029615" cy="4861249"/>
          </a:xfrm>
        </p:spPr>
        <p:txBody>
          <a:bodyPr anchor="t">
            <a:normAutofit/>
          </a:bodyPr>
          <a:lstStyle/>
          <a:p>
            <a:r>
              <a:rPr lang="en-US" dirty="0" smtClean="0">
                <a:solidFill>
                  <a:schemeClr val="tx1"/>
                </a:solidFill>
              </a:rPr>
              <a:t>Google</a:t>
            </a:r>
          </a:p>
          <a:p>
            <a:r>
              <a:rPr lang="en-US" dirty="0" smtClean="0">
                <a:solidFill>
                  <a:schemeClr val="tx1"/>
                </a:solidFill>
              </a:rPr>
              <a:t>Stack Overflow (other forums about topic)</a:t>
            </a:r>
          </a:p>
          <a:p>
            <a:r>
              <a:rPr lang="en-US" dirty="0" smtClean="0">
                <a:solidFill>
                  <a:schemeClr val="tx1"/>
                </a:solidFill>
              </a:rPr>
              <a:t>GitHub</a:t>
            </a:r>
          </a:p>
          <a:p>
            <a:pPr lvl="1"/>
            <a:r>
              <a:rPr lang="en-US" dirty="0" smtClean="0">
                <a:solidFill>
                  <a:schemeClr val="tx1"/>
                </a:solidFill>
              </a:rPr>
              <a:t>Open Sourced projects</a:t>
            </a:r>
          </a:p>
          <a:p>
            <a:r>
              <a:rPr lang="en-US" dirty="0">
                <a:solidFill>
                  <a:schemeClr val="tx1"/>
                </a:solidFill>
              </a:rPr>
              <a:t>Be open for change of </a:t>
            </a:r>
            <a:r>
              <a:rPr lang="en-US" dirty="0" smtClean="0">
                <a:solidFill>
                  <a:schemeClr val="tx1"/>
                </a:solidFill>
              </a:rPr>
              <a:t>plans – Patient</a:t>
            </a:r>
            <a:endParaRPr lang="en-US" dirty="0">
              <a:solidFill>
                <a:schemeClr val="tx1"/>
              </a:solidFill>
            </a:endParaRPr>
          </a:p>
          <a:p>
            <a:r>
              <a:rPr lang="en-US" dirty="0" smtClean="0">
                <a:solidFill>
                  <a:schemeClr val="tx1"/>
                </a:solidFill>
              </a:rPr>
              <a:t>Professors</a:t>
            </a:r>
          </a:p>
          <a:p>
            <a:pPr lvl="1"/>
            <a:r>
              <a:rPr lang="en-US" dirty="0" smtClean="0">
                <a:solidFill>
                  <a:schemeClr val="tx1"/>
                </a:solidFill>
              </a:rPr>
              <a:t>Dr. </a:t>
            </a:r>
            <a:r>
              <a:rPr lang="en-US" dirty="0" err="1" smtClean="0">
                <a:solidFill>
                  <a:schemeClr val="tx1"/>
                </a:solidFill>
              </a:rPr>
              <a:t>Pankratz</a:t>
            </a:r>
            <a:r>
              <a:rPr lang="en-US" dirty="0" smtClean="0">
                <a:solidFill>
                  <a:schemeClr val="tx1"/>
                </a:solidFill>
              </a:rPr>
              <a:t>, Dr. McVey</a:t>
            </a:r>
          </a:p>
          <a:p>
            <a:pPr lvl="1"/>
            <a:r>
              <a:rPr lang="en-US" dirty="0" smtClean="0">
                <a:solidFill>
                  <a:schemeClr val="tx1"/>
                </a:solidFill>
              </a:rPr>
              <a:t>Dr. Meyer</a:t>
            </a:r>
          </a:p>
          <a:p>
            <a:r>
              <a:rPr lang="en-US" dirty="0" smtClean="0">
                <a:solidFill>
                  <a:schemeClr val="tx1"/>
                </a:solidFill>
              </a:rPr>
              <a:t>Make several test projects</a:t>
            </a:r>
          </a:p>
          <a:p>
            <a:r>
              <a:rPr lang="en-US" dirty="0" smtClean="0">
                <a:solidFill>
                  <a:schemeClr val="tx1"/>
                </a:solidFill>
              </a:rPr>
              <a:t>Always end the night with something that works!</a:t>
            </a:r>
          </a:p>
          <a:p>
            <a:pPr marL="324000" lvl="1" indent="0">
              <a:buNone/>
            </a:pPr>
            <a:r>
              <a:rPr lang="en-US" dirty="0" smtClean="0">
                <a:solidFill>
                  <a:schemeClr val="tx1"/>
                </a:solidFill>
              </a:rPr>
              <a:t>(2AM counts as night right?)</a:t>
            </a:r>
            <a:endParaRPr lang="en-US" dirty="0">
              <a:solidFill>
                <a:schemeClr val="tx1"/>
              </a:solidFill>
            </a:endParaRPr>
          </a:p>
        </p:txBody>
      </p:sp>
    </p:spTree>
    <p:extLst>
      <p:ext uri="{BB962C8B-B14F-4D97-AF65-F5344CB8AC3E}">
        <p14:creationId xmlns:p14="http://schemas.microsoft.com/office/powerpoint/2010/main" val="2098334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 Concepts</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rPr>
              <a:t>Event Programing</a:t>
            </a:r>
          </a:p>
          <a:p>
            <a:r>
              <a:rPr lang="en-US" sz="2000" dirty="0" smtClean="0">
                <a:solidFill>
                  <a:schemeClr val="tx1"/>
                </a:solidFill>
              </a:rPr>
              <a:t>Data Structures</a:t>
            </a:r>
          </a:p>
          <a:p>
            <a:pPr lvl="1"/>
            <a:r>
              <a:rPr lang="en-US" sz="1800" dirty="0" smtClean="0">
                <a:solidFill>
                  <a:schemeClr val="tx1"/>
                </a:solidFill>
              </a:rPr>
              <a:t>Arrays</a:t>
            </a:r>
          </a:p>
          <a:p>
            <a:r>
              <a:rPr lang="en-US" sz="2000" dirty="0">
                <a:solidFill>
                  <a:schemeClr val="tx1"/>
                </a:solidFill>
              </a:rPr>
              <a:t>Programing </a:t>
            </a:r>
            <a:r>
              <a:rPr lang="en-US" sz="2000" dirty="0" smtClean="0">
                <a:solidFill>
                  <a:schemeClr val="tx1"/>
                </a:solidFill>
              </a:rPr>
              <a:t>Languages</a:t>
            </a:r>
            <a:endParaRPr lang="en-US" sz="2000" dirty="0">
              <a:solidFill>
                <a:schemeClr val="tx1"/>
              </a:solidFill>
            </a:endParaRPr>
          </a:p>
          <a:p>
            <a:r>
              <a:rPr lang="en-US" sz="2000" dirty="0" smtClean="0">
                <a:solidFill>
                  <a:schemeClr val="tx1"/>
                </a:solidFill>
              </a:rPr>
              <a:t>Linear Algebra </a:t>
            </a:r>
          </a:p>
        </p:txBody>
      </p:sp>
    </p:spTree>
    <p:extLst>
      <p:ext uri="{BB962C8B-B14F-4D97-AF65-F5344CB8AC3E}">
        <p14:creationId xmlns:p14="http://schemas.microsoft.com/office/powerpoint/2010/main" val="3271335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nchor="ctr">
            <a:normAutofit/>
          </a:bodyPr>
          <a:lstStyle/>
          <a:p>
            <a:r>
              <a:rPr lang="en-US" sz="2000" dirty="0" smtClean="0">
                <a:solidFill>
                  <a:schemeClr val="tx1"/>
                </a:solidFill>
              </a:rPr>
              <a:t>Trim capabilities</a:t>
            </a:r>
          </a:p>
          <a:p>
            <a:r>
              <a:rPr lang="en-US" sz="2000" dirty="0" smtClean="0">
                <a:solidFill>
                  <a:schemeClr val="tx1"/>
                </a:solidFill>
              </a:rPr>
              <a:t>Better Utilization of the Fourier Transform</a:t>
            </a:r>
          </a:p>
          <a:p>
            <a:pPr lvl="1"/>
            <a:r>
              <a:rPr lang="en-US" sz="1800" dirty="0" smtClean="0">
                <a:solidFill>
                  <a:schemeClr val="tx1"/>
                </a:solidFill>
              </a:rPr>
              <a:t>Using more than just the loudest frequency</a:t>
            </a:r>
          </a:p>
          <a:p>
            <a:pPr lvl="1"/>
            <a:r>
              <a:rPr lang="en-US" sz="1800" dirty="0" smtClean="0">
                <a:solidFill>
                  <a:schemeClr val="tx1"/>
                </a:solidFill>
              </a:rPr>
              <a:t>Inverse Fourier Transform</a:t>
            </a:r>
          </a:p>
          <a:p>
            <a:r>
              <a:rPr lang="en-US" sz="2000" dirty="0" smtClean="0">
                <a:solidFill>
                  <a:schemeClr val="tx1"/>
                </a:solidFill>
              </a:rPr>
              <a:t>Utilize a phase vocoder</a:t>
            </a:r>
            <a:endParaRPr lang="en-US" sz="2000" dirty="0">
              <a:solidFill>
                <a:schemeClr val="tx1"/>
              </a:solidFill>
            </a:endParaRPr>
          </a:p>
        </p:txBody>
      </p:sp>
    </p:spTree>
    <p:extLst>
      <p:ext uri="{BB962C8B-B14F-4D97-AF65-F5344CB8AC3E}">
        <p14:creationId xmlns:p14="http://schemas.microsoft.com/office/powerpoint/2010/main" val="156892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9744" y="2356228"/>
            <a:ext cx="6280239" cy="1323439"/>
          </a:xfrm>
          <a:prstGeom prst="rect">
            <a:avLst/>
          </a:prstGeom>
          <a:noFill/>
        </p:spPr>
        <p:txBody>
          <a:bodyPr wrap="square" rtlCol="0">
            <a:spAutoFit/>
          </a:bodyPr>
          <a:lstStyle/>
          <a:p>
            <a:pPr algn="ctr"/>
            <a:r>
              <a:rPr lang="en-US" sz="8000" b="1" dirty="0" smtClean="0">
                <a:solidFill>
                  <a:schemeClr val="accent1"/>
                </a:solidFill>
              </a:rPr>
              <a:t>Questions?</a:t>
            </a:r>
            <a:endParaRPr lang="en-US" sz="8000" b="1" dirty="0">
              <a:solidFill>
                <a:schemeClr val="accent1"/>
              </a:solidFill>
            </a:endParaRPr>
          </a:p>
        </p:txBody>
      </p:sp>
    </p:spTree>
    <p:extLst>
      <p:ext uri="{BB962C8B-B14F-4D97-AF65-F5344CB8AC3E}">
        <p14:creationId xmlns:p14="http://schemas.microsoft.com/office/powerpoint/2010/main" val="223508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chemeClr val="tx1"/>
                </a:solidFill>
              </a:rPr>
              <a:t>Build a </a:t>
            </a:r>
            <a:r>
              <a:rPr lang="en-US" i="1" dirty="0" err="1" smtClean="0">
                <a:solidFill>
                  <a:schemeClr val="tx1"/>
                </a:solidFill>
              </a:rPr>
              <a:t>Songify</a:t>
            </a:r>
            <a:r>
              <a:rPr lang="en-US" dirty="0" smtClean="0">
                <a:solidFill>
                  <a:schemeClr val="tx1"/>
                </a:solidFill>
              </a:rPr>
              <a:t> type application that also allows stretching/shrinking the speed of the song to match a section of a speech</a:t>
            </a:r>
            <a:endParaRPr lang="en-US" dirty="0">
              <a:solidFill>
                <a:schemeClr val="tx1"/>
              </a:solidFill>
            </a:endParaRPr>
          </a:p>
        </p:txBody>
      </p:sp>
    </p:spTree>
    <p:extLst>
      <p:ext uri="{BB962C8B-B14F-4D97-AF65-F5344CB8AC3E}">
        <p14:creationId xmlns:p14="http://schemas.microsoft.com/office/powerpoint/2010/main" val="2947847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solidFill>
                  <a:schemeClr val="tx1"/>
                </a:solidFill>
              </a:rPr>
              <a:t>Visualize both sound files</a:t>
            </a:r>
          </a:p>
          <a:p>
            <a:r>
              <a:rPr lang="en-US" dirty="0" smtClean="0">
                <a:solidFill>
                  <a:schemeClr val="tx1"/>
                </a:solidFill>
              </a:rPr>
              <a:t>Implement a pitch detection algorithm</a:t>
            </a:r>
          </a:p>
          <a:p>
            <a:r>
              <a:rPr lang="en-US" dirty="0" smtClean="0">
                <a:solidFill>
                  <a:schemeClr val="tx1"/>
                </a:solidFill>
              </a:rPr>
              <a:t>Consider using a phase </a:t>
            </a:r>
            <a:r>
              <a:rPr lang="en-US" dirty="0" err="1" smtClean="0">
                <a:solidFill>
                  <a:schemeClr val="tx1"/>
                </a:solidFill>
              </a:rPr>
              <a:t>vocorder</a:t>
            </a:r>
            <a:r>
              <a:rPr lang="en-US" dirty="0" smtClean="0">
                <a:solidFill>
                  <a:schemeClr val="tx1"/>
                </a:solidFill>
              </a:rPr>
              <a:t> to </a:t>
            </a:r>
            <a:r>
              <a:rPr lang="en-US" dirty="0" smtClean="0">
                <a:solidFill>
                  <a:schemeClr val="tx1"/>
                </a:solidFill>
              </a:rPr>
              <a:t>separate out </a:t>
            </a:r>
            <a:r>
              <a:rPr lang="en-US" dirty="0" smtClean="0">
                <a:solidFill>
                  <a:schemeClr val="tx1"/>
                </a:solidFill>
              </a:rPr>
              <a:t>pitch and speed from an audio file</a:t>
            </a:r>
          </a:p>
          <a:p>
            <a:r>
              <a:rPr lang="en-US" dirty="0" smtClean="0">
                <a:solidFill>
                  <a:schemeClr val="tx1"/>
                </a:solidFill>
              </a:rPr>
              <a:t>Develop an editor that can make a time snippet in the speech file and another time snippet in the music file. The speed will be adjusted so the speech snippet fits into the music snippet and the pitches adjusted accordingly</a:t>
            </a:r>
          </a:p>
          <a:p>
            <a:r>
              <a:rPr lang="en-US" dirty="0" smtClean="0">
                <a:solidFill>
                  <a:schemeClr val="tx1"/>
                </a:solidFill>
              </a:rPr>
              <a:t>Create short cuts and “help” features such as zoom and copy/past for the editor</a:t>
            </a:r>
          </a:p>
          <a:p>
            <a:r>
              <a:rPr lang="en-US" dirty="0" smtClean="0">
                <a:solidFill>
                  <a:schemeClr val="tx1"/>
                </a:solidFill>
              </a:rPr>
              <a:t>Implement save, open, </a:t>
            </a:r>
            <a:r>
              <a:rPr lang="en-US" dirty="0" err="1" smtClean="0">
                <a:solidFill>
                  <a:schemeClr val="tx1"/>
                </a:solidFill>
              </a:rPr>
              <a:t>ect</a:t>
            </a:r>
            <a:r>
              <a:rPr lang="en-US" dirty="0" smtClean="0">
                <a:solidFill>
                  <a:schemeClr val="tx1"/>
                </a:solidFill>
              </a:rPr>
              <a:t>.</a:t>
            </a:r>
          </a:p>
        </p:txBody>
      </p:sp>
    </p:spTree>
    <p:extLst>
      <p:ext uri="{BB962C8B-B14F-4D97-AF65-F5344CB8AC3E}">
        <p14:creationId xmlns:p14="http://schemas.microsoft.com/office/powerpoint/2010/main" val="1847186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Completed Requirements</a:t>
            </a:r>
            <a:endParaRPr lang="en-US" dirty="0"/>
          </a:p>
        </p:txBody>
      </p:sp>
      <p:sp>
        <p:nvSpPr>
          <p:cNvPr id="6" name="Content Placeholder 2"/>
          <p:cNvSpPr>
            <a:spLocks noGrp="1"/>
          </p:cNvSpPr>
          <p:nvPr>
            <p:ph idx="1"/>
          </p:nvPr>
        </p:nvSpPr>
        <p:spPr>
          <a:xfrm>
            <a:off x="581192" y="2180496"/>
            <a:ext cx="11029615" cy="3678303"/>
          </a:xfrm>
        </p:spPr>
        <p:txBody>
          <a:bodyPr/>
          <a:lstStyle/>
          <a:p>
            <a:r>
              <a:rPr lang="en-US" dirty="0" smtClean="0">
                <a:solidFill>
                  <a:schemeClr val="accent5">
                    <a:lumMod val="75000"/>
                  </a:schemeClr>
                </a:solidFill>
              </a:rPr>
              <a:t>Visualize both sound files</a:t>
            </a:r>
          </a:p>
          <a:p>
            <a:r>
              <a:rPr lang="en-US" dirty="0" smtClean="0">
                <a:solidFill>
                  <a:schemeClr val="accent5">
                    <a:lumMod val="75000"/>
                  </a:schemeClr>
                </a:solidFill>
              </a:rPr>
              <a:t>Implement a pitch detection algorithm</a:t>
            </a:r>
          </a:p>
          <a:p>
            <a:r>
              <a:rPr lang="en-US" dirty="0" smtClean="0">
                <a:solidFill>
                  <a:schemeClr val="bg1">
                    <a:lumMod val="50000"/>
                  </a:schemeClr>
                </a:solidFill>
              </a:rPr>
              <a:t>Consider using a phase </a:t>
            </a:r>
            <a:r>
              <a:rPr lang="en-US" dirty="0" err="1" smtClean="0">
                <a:solidFill>
                  <a:schemeClr val="bg1">
                    <a:lumMod val="50000"/>
                  </a:schemeClr>
                </a:solidFill>
              </a:rPr>
              <a:t>vocorder</a:t>
            </a:r>
            <a:r>
              <a:rPr lang="en-US" dirty="0" smtClean="0">
                <a:solidFill>
                  <a:schemeClr val="bg1">
                    <a:lumMod val="50000"/>
                  </a:schemeClr>
                </a:solidFill>
              </a:rPr>
              <a:t> to </a:t>
            </a:r>
            <a:r>
              <a:rPr lang="en-US" dirty="0" smtClean="0">
                <a:solidFill>
                  <a:schemeClr val="bg1">
                    <a:lumMod val="50000"/>
                  </a:schemeClr>
                </a:solidFill>
              </a:rPr>
              <a:t>separate out </a:t>
            </a:r>
            <a:r>
              <a:rPr lang="en-US" dirty="0" smtClean="0">
                <a:solidFill>
                  <a:schemeClr val="bg1">
                    <a:lumMod val="50000"/>
                  </a:schemeClr>
                </a:solidFill>
              </a:rPr>
              <a:t>pitch and speed from an audio file</a:t>
            </a:r>
          </a:p>
          <a:p>
            <a:r>
              <a:rPr lang="en-US" dirty="0" smtClean="0">
                <a:solidFill>
                  <a:schemeClr val="bg1">
                    <a:lumMod val="50000"/>
                  </a:schemeClr>
                </a:solidFill>
              </a:rPr>
              <a:t>Develop an editor that can make a time snippet in the speech file and another time snippet in the music file. The speed will be adjusted so the speech snippet fits into the music snippet and the pitches adjusted accordingly</a:t>
            </a:r>
          </a:p>
          <a:p>
            <a:r>
              <a:rPr lang="en-US" dirty="0" smtClean="0">
                <a:solidFill>
                  <a:schemeClr val="bg1">
                    <a:lumMod val="50000"/>
                  </a:schemeClr>
                </a:solidFill>
              </a:rPr>
              <a:t>Create short cuts and “help” features such as </a:t>
            </a:r>
            <a:r>
              <a:rPr lang="en-US" dirty="0" smtClean="0">
                <a:solidFill>
                  <a:schemeClr val="accent5">
                    <a:lumMod val="75000"/>
                  </a:schemeClr>
                </a:solidFill>
              </a:rPr>
              <a:t>zoom</a:t>
            </a:r>
            <a:r>
              <a:rPr lang="en-US" dirty="0" smtClean="0">
                <a:solidFill>
                  <a:schemeClr val="bg1">
                    <a:lumMod val="50000"/>
                  </a:schemeClr>
                </a:solidFill>
              </a:rPr>
              <a:t> and copy/past for the editor</a:t>
            </a:r>
          </a:p>
          <a:p>
            <a:r>
              <a:rPr lang="en-US" dirty="0" smtClean="0">
                <a:solidFill>
                  <a:schemeClr val="accent5">
                    <a:lumMod val="75000"/>
                  </a:schemeClr>
                </a:solidFill>
              </a:rPr>
              <a:t>Implement save, open, </a:t>
            </a:r>
            <a:r>
              <a:rPr lang="en-US" dirty="0" err="1" smtClean="0">
                <a:solidFill>
                  <a:schemeClr val="accent5">
                    <a:lumMod val="75000"/>
                  </a:schemeClr>
                </a:solidFill>
              </a:rPr>
              <a:t>ect</a:t>
            </a:r>
            <a:r>
              <a:rPr lang="en-US" dirty="0" smtClean="0">
                <a:solidFill>
                  <a:schemeClr val="accent5">
                    <a:lumMod val="75000"/>
                  </a:schemeClr>
                </a:solidFill>
              </a:rPr>
              <a:t>.</a:t>
            </a:r>
          </a:p>
        </p:txBody>
      </p:sp>
    </p:spTree>
    <p:extLst>
      <p:ext uri="{BB962C8B-B14F-4D97-AF65-F5344CB8AC3E}">
        <p14:creationId xmlns:p14="http://schemas.microsoft.com/office/powerpoint/2010/main" val="22892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Research</a:t>
            </a:r>
            <a:endParaRPr lang="en-US" dirty="0"/>
          </a:p>
        </p:txBody>
      </p:sp>
      <p:sp>
        <p:nvSpPr>
          <p:cNvPr id="3" name="Content Placeholder 2"/>
          <p:cNvSpPr>
            <a:spLocks noGrp="1"/>
          </p:cNvSpPr>
          <p:nvPr>
            <p:ph sz="half" idx="1"/>
          </p:nvPr>
        </p:nvSpPr>
        <p:spPr/>
        <p:txBody>
          <a:bodyPr/>
          <a:lstStyle/>
          <a:p>
            <a:pPr marL="0" indent="0">
              <a:buNone/>
            </a:pPr>
            <a:r>
              <a:rPr lang="en-US" dirty="0">
                <a:solidFill>
                  <a:schemeClr val="tx1"/>
                </a:solidFill>
              </a:rPr>
              <a:t>Sound Wave Terminology:</a:t>
            </a:r>
          </a:p>
          <a:p>
            <a:r>
              <a:rPr lang="en-US" b="1" dirty="0">
                <a:solidFill>
                  <a:schemeClr val="tx1"/>
                </a:solidFill>
              </a:rPr>
              <a:t>Frequency:</a:t>
            </a:r>
            <a:r>
              <a:rPr lang="en-US" dirty="0">
                <a:solidFill>
                  <a:schemeClr val="tx1"/>
                </a:solidFill>
              </a:rPr>
              <a:t> The measure of the number of wave cycles (vibrations) that occur in </a:t>
            </a:r>
            <a:r>
              <a:rPr lang="en-US" i="1" dirty="0">
                <a:solidFill>
                  <a:schemeClr val="tx1"/>
                </a:solidFill>
              </a:rPr>
              <a:t>one second</a:t>
            </a:r>
            <a:r>
              <a:rPr lang="en-US" dirty="0">
                <a:solidFill>
                  <a:schemeClr val="tx1"/>
                </a:solidFill>
              </a:rPr>
              <a:t>. Measured in Hertz (</a:t>
            </a:r>
            <a:r>
              <a:rPr lang="en-US" dirty="0" err="1">
                <a:solidFill>
                  <a:schemeClr val="tx1"/>
                </a:solidFill>
              </a:rPr>
              <a:t>hz</a:t>
            </a:r>
            <a:r>
              <a:rPr lang="en-US" dirty="0">
                <a:solidFill>
                  <a:schemeClr val="tx1"/>
                </a:solidFill>
              </a:rPr>
              <a:t>).</a:t>
            </a:r>
            <a:endParaRPr lang="en-US" b="1" dirty="0">
              <a:solidFill>
                <a:schemeClr val="tx1"/>
              </a:solidFill>
            </a:endParaRPr>
          </a:p>
          <a:p>
            <a:r>
              <a:rPr lang="en-US" b="1" dirty="0">
                <a:solidFill>
                  <a:schemeClr val="tx1"/>
                </a:solidFill>
              </a:rPr>
              <a:t>Pitch:</a:t>
            </a:r>
            <a:r>
              <a:rPr lang="en-US" dirty="0">
                <a:solidFill>
                  <a:schemeClr val="tx1"/>
                </a:solidFill>
              </a:rPr>
              <a:t> The quality that makes it possible to judge sounds as “higher” and lower.” The frequency of a sound wave is perceived as pitch.</a:t>
            </a:r>
            <a:endParaRPr lang="en-US" b="1" dirty="0">
              <a:solidFill>
                <a:schemeClr val="tx1"/>
              </a:solidFill>
            </a:endParaRPr>
          </a:p>
          <a:p>
            <a:r>
              <a:rPr lang="en-US" b="1" dirty="0">
                <a:solidFill>
                  <a:schemeClr val="tx1"/>
                </a:solidFill>
              </a:rPr>
              <a:t>Amplitude: </a:t>
            </a:r>
            <a:r>
              <a:rPr lang="en-US" dirty="0">
                <a:solidFill>
                  <a:schemeClr val="tx1"/>
                </a:solidFill>
              </a:rPr>
              <a:t>volume of a sound wave is proportional to the amplitude of the sound wave</a:t>
            </a:r>
            <a:r>
              <a:rPr lang="en-US" dirty="0" smtClean="0">
                <a:solidFill>
                  <a:schemeClr val="tx1"/>
                </a:solidFill>
              </a:rPr>
              <a:t>.</a:t>
            </a:r>
            <a:endParaRPr lang="en-US" dirty="0">
              <a:solidFill>
                <a:schemeClr val="tx1"/>
              </a:solidFill>
            </a:endParaRPr>
          </a:p>
        </p:txBody>
      </p:sp>
      <p:pic>
        <p:nvPicPr>
          <p:cNvPr id="1026" name="Picture 2" descr="Image result for frequency and amplitu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3583" y="2334794"/>
            <a:ext cx="5486052" cy="3419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074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567863" y="577516"/>
            <a:ext cx="4174958" cy="1448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a WAV file</a:t>
            </a:r>
            <a:endParaRPr lang="en-US" dirty="0"/>
          </a:p>
        </p:txBody>
      </p:sp>
      <p:sp>
        <p:nvSpPr>
          <p:cNvPr id="3" name="Content Placeholder 2"/>
          <p:cNvSpPr>
            <a:spLocks noGrp="1"/>
          </p:cNvSpPr>
          <p:nvPr>
            <p:ph sz="half" idx="1"/>
          </p:nvPr>
        </p:nvSpPr>
        <p:spPr>
          <a:xfrm>
            <a:off x="581193" y="2228003"/>
            <a:ext cx="5422390" cy="4406004"/>
          </a:xfrm>
        </p:spPr>
        <p:txBody>
          <a:bodyPr/>
          <a:lstStyle/>
          <a:p>
            <a:r>
              <a:rPr lang="en-US" dirty="0" smtClean="0">
                <a:solidFill>
                  <a:schemeClr val="tx1"/>
                </a:solidFill>
              </a:rPr>
              <a:t>Using .wav files instead of mp3</a:t>
            </a:r>
          </a:p>
          <a:p>
            <a:pPr lvl="1"/>
            <a:r>
              <a:rPr lang="en-US" dirty="0" smtClean="0">
                <a:solidFill>
                  <a:schemeClr val="tx1"/>
                </a:solidFill>
              </a:rPr>
              <a:t>Mp3 is a compressed wav</a:t>
            </a:r>
          </a:p>
          <a:p>
            <a:pPr lvl="1"/>
            <a:r>
              <a:rPr lang="en-US" dirty="0" smtClean="0">
                <a:solidFill>
                  <a:schemeClr val="tx1"/>
                </a:solidFill>
              </a:rPr>
              <a:t>Wav has raw data</a:t>
            </a:r>
          </a:p>
          <a:p>
            <a:pPr marL="324000" lvl="1" indent="0">
              <a:buNone/>
            </a:pPr>
            <a:endParaRPr lang="en-US" dirty="0" smtClean="0">
              <a:solidFill>
                <a:schemeClr val="tx1"/>
              </a:solidFill>
            </a:endParaRPr>
          </a:p>
          <a:p>
            <a:r>
              <a:rPr lang="en-US" dirty="0" smtClean="0">
                <a:solidFill>
                  <a:schemeClr val="tx1"/>
                </a:solidFill>
              </a:rPr>
              <a:t>Comprised of two parts</a:t>
            </a:r>
          </a:p>
          <a:p>
            <a:pPr lvl="1"/>
            <a:r>
              <a:rPr lang="en-US" dirty="0" smtClean="0">
                <a:solidFill>
                  <a:schemeClr val="tx1"/>
                </a:solidFill>
              </a:rPr>
              <a:t>Header</a:t>
            </a:r>
          </a:p>
          <a:p>
            <a:pPr lvl="1"/>
            <a:r>
              <a:rPr lang="en-US" dirty="0" smtClean="0">
                <a:solidFill>
                  <a:schemeClr val="tx1"/>
                </a:solidFill>
              </a:rPr>
              <a:t>Data</a:t>
            </a:r>
          </a:p>
          <a:p>
            <a:endParaRPr lang="en-US" dirty="0" smtClean="0">
              <a:solidFill>
                <a:schemeClr val="tx1"/>
              </a:solidFill>
            </a:endParaRPr>
          </a:p>
          <a:p>
            <a:r>
              <a:rPr lang="en-US" dirty="0">
                <a:solidFill>
                  <a:schemeClr val="tx1"/>
                </a:solidFill>
              </a:rPr>
              <a:t>Read data from a wav </a:t>
            </a:r>
            <a:r>
              <a:rPr lang="en-US" dirty="0" smtClean="0">
                <a:solidFill>
                  <a:schemeClr val="tx1"/>
                </a:solidFill>
              </a:rPr>
              <a:t>file into arrays</a:t>
            </a:r>
          </a:p>
          <a:p>
            <a:pPr lvl="1"/>
            <a:r>
              <a:rPr lang="en-US" dirty="0" smtClean="0">
                <a:solidFill>
                  <a:schemeClr val="tx1"/>
                </a:solidFill>
              </a:rPr>
              <a:t>Byte -&gt; Float -&gt; Complex</a:t>
            </a:r>
          </a:p>
          <a:p>
            <a:pPr marL="0" indent="0">
              <a:buNone/>
            </a:pPr>
            <a:endParaRPr lang="en-US" dirty="0" smtClean="0">
              <a:solidFill>
                <a:schemeClr val="tx1"/>
              </a:solidFill>
            </a:endParaRPr>
          </a:p>
        </p:txBody>
      </p:sp>
      <p:pic>
        <p:nvPicPr>
          <p:cNvPr id="5" name="Picture 4"/>
          <p:cNvPicPr>
            <a:picLocks noChangeAspect="1"/>
          </p:cNvPicPr>
          <p:nvPr/>
        </p:nvPicPr>
        <p:blipFill rotWithShape="1">
          <a:blip r:embed="rId3"/>
          <a:srcRect l="476" t="9436" r="-476" b="2150"/>
          <a:stretch/>
        </p:blipFill>
        <p:spPr>
          <a:xfrm>
            <a:off x="8283574" y="729658"/>
            <a:ext cx="2743535" cy="5904349"/>
          </a:xfrm>
          <a:prstGeom prst="rect">
            <a:avLst/>
          </a:prstGeom>
        </p:spPr>
      </p:pic>
      <p:sp>
        <p:nvSpPr>
          <p:cNvPr id="4" name="TextBox 3"/>
          <p:cNvSpPr txBox="1"/>
          <p:nvPr/>
        </p:nvSpPr>
        <p:spPr>
          <a:xfrm>
            <a:off x="5195294" y="6418563"/>
            <a:ext cx="3048000" cy="215444"/>
          </a:xfrm>
          <a:prstGeom prst="rect">
            <a:avLst/>
          </a:prstGeom>
          <a:noFill/>
        </p:spPr>
        <p:txBody>
          <a:bodyPr wrap="square" rtlCol="0">
            <a:spAutoFit/>
          </a:bodyPr>
          <a:lstStyle/>
          <a:p>
            <a:r>
              <a:rPr lang="en-US" sz="800" dirty="0"/>
              <a:t>Source: </a:t>
            </a:r>
            <a:r>
              <a:rPr lang="en-US" sz="800" dirty="0">
                <a:hlinkClick r:id="rId4"/>
              </a:rPr>
              <a:t>http://soundfile.sapp.org/doc/WaveFormat</a:t>
            </a:r>
            <a:r>
              <a:rPr lang="en-US" sz="800" dirty="0" smtClean="0">
                <a:hlinkClick r:id="rId4"/>
              </a:rPr>
              <a:t>/</a:t>
            </a:r>
            <a:r>
              <a:rPr lang="en-US" sz="800" dirty="0" smtClean="0"/>
              <a:t> </a:t>
            </a:r>
            <a:endParaRPr lang="en-US" sz="800" dirty="0"/>
          </a:p>
        </p:txBody>
      </p:sp>
    </p:spTree>
    <p:extLst>
      <p:ext uri="{BB962C8B-B14F-4D97-AF65-F5344CB8AC3E}">
        <p14:creationId xmlns:p14="http://schemas.microsoft.com/office/powerpoint/2010/main" val="737621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the waves</a:t>
            </a:r>
            <a:endParaRPr lang="en-US" dirty="0"/>
          </a:p>
        </p:txBody>
      </p:sp>
      <p:sp>
        <p:nvSpPr>
          <p:cNvPr id="3" name="Content Placeholder 2"/>
          <p:cNvSpPr>
            <a:spLocks noGrp="1"/>
          </p:cNvSpPr>
          <p:nvPr>
            <p:ph sz="half" idx="1"/>
          </p:nvPr>
        </p:nvSpPr>
        <p:spPr/>
        <p:txBody>
          <a:bodyPr/>
          <a:lstStyle/>
          <a:p>
            <a:r>
              <a:rPr lang="en-US" dirty="0" err="1" smtClean="0">
                <a:solidFill>
                  <a:schemeClr val="tx1"/>
                </a:solidFill>
              </a:rPr>
              <a:t>Naudio.WaveViewer</a:t>
            </a:r>
            <a:endParaRPr lang="en-US" dirty="0" smtClean="0">
              <a:solidFill>
                <a:schemeClr val="tx1"/>
              </a:solidFill>
            </a:endParaRPr>
          </a:p>
          <a:p>
            <a:r>
              <a:rPr lang="en-US" dirty="0" smtClean="0">
                <a:solidFill>
                  <a:schemeClr val="tx1"/>
                </a:solidFill>
              </a:rPr>
              <a:t>Amplitude and Time axis</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6003583" y="2096120"/>
            <a:ext cx="5748445" cy="1552575"/>
          </a:xfrm>
          <a:prstGeom prst="rect">
            <a:avLst/>
          </a:prstGeom>
        </p:spPr>
      </p:pic>
      <p:pic>
        <p:nvPicPr>
          <p:cNvPr id="6" name="Picture 5"/>
          <p:cNvPicPr>
            <a:picLocks noChangeAspect="1"/>
          </p:cNvPicPr>
          <p:nvPr/>
        </p:nvPicPr>
        <p:blipFill>
          <a:blip r:embed="rId4"/>
          <a:stretch>
            <a:fillRect/>
          </a:stretch>
        </p:blipFill>
        <p:spPr>
          <a:xfrm>
            <a:off x="6003582" y="4059547"/>
            <a:ext cx="5748445" cy="1390650"/>
          </a:xfrm>
          <a:prstGeom prst="rect">
            <a:avLst/>
          </a:prstGeom>
        </p:spPr>
      </p:pic>
    </p:spTree>
    <p:extLst>
      <p:ext uri="{BB962C8B-B14F-4D97-AF65-F5344CB8AC3E}">
        <p14:creationId xmlns:p14="http://schemas.microsoft.com/office/powerpoint/2010/main" val="2804168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Pitch Using Fourier Transform</a:t>
            </a:r>
            <a:endParaRPr lang="en-US" dirty="0"/>
          </a:p>
        </p:txBody>
      </p:sp>
      <p:sp>
        <p:nvSpPr>
          <p:cNvPr id="3" name="Content Placeholder 2"/>
          <p:cNvSpPr>
            <a:spLocks noGrp="1"/>
          </p:cNvSpPr>
          <p:nvPr>
            <p:ph sz="half" idx="1"/>
          </p:nvPr>
        </p:nvSpPr>
        <p:spPr>
          <a:xfrm>
            <a:off x="581193" y="2228003"/>
            <a:ext cx="3798302" cy="1549913"/>
          </a:xfrm>
          <a:ln>
            <a:solidFill>
              <a:schemeClr val="accent1"/>
            </a:solidFill>
          </a:ln>
        </p:spPr>
        <p:txBody>
          <a:bodyPr>
            <a:normAutofit/>
          </a:bodyPr>
          <a:lstStyle/>
          <a:p>
            <a:r>
              <a:rPr lang="en-US" dirty="0" smtClean="0">
                <a:solidFill>
                  <a:schemeClr val="tx1"/>
                </a:solidFill>
              </a:rPr>
              <a:t>Fourier Transforms – What is it?</a:t>
            </a:r>
          </a:p>
          <a:p>
            <a:r>
              <a:rPr lang="en-US" dirty="0" smtClean="0">
                <a:solidFill>
                  <a:schemeClr val="tx1"/>
                </a:solidFill>
              </a:rPr>
              <a:t>What does it do?</a:t>
            </a:r>
          </a:p>
          <a:p>
            <a:r>
              <a:rPr lang="en-US" dirty="0" smtClean="0">
                <a:solidFill>
                  <a:schemeClr val="tx1"/>
                </a:solidFill>
              </a:rPr>
              <a:t>What are the results?</a:t>
            </a:r>
            <a:endParaRPr lang="en-US" dirty="0">
              <a:solidFill>
                <a:schemeClr val="tx1"/>
              </a:solidFill>
            </a:endParaRPr>
          </a:p>
        </p:txBody>
      </p:sp>
      <mc:AlternateContent xmlns:mc="http://schemas.openxmlformats.org/markup-compatibility/2006">
        <mc:Choice xmlns:a14="http://schemas.microsoft.com/office/drawing/2010/main" Requires="a14">
          <p:sp>
            <p:nvSpPr>
              <p:cNvPr id="4" name="Content Placeholder 3"/>
              <p:cNvSpPr>
                <a:spLocks noGrp="1"/>
              </p:cNvSpPr>
              <p:nvPr>
                <p:ph sz="half" idx="2"/>
              </p:nvPr>
            </p:nvSpPr>
            <p:spPr>
              <a:xfrm>
                <a:off x="4572000" y="1975338"/>
                <a:ext cx="7038809" cy="4786409"/>
              </a:xfrm>
            </p:spPr>
            <p:txBody>
              <a:bodyPr anchor="t">
                <a:normAutofit/>
              </a:bodyPr>
              <a:lstStyle/>
              <a:p>
                <a:pPr marL="0" indent="0">
                  <a:buNone/>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𝑅𝑒𝑋</m:t>
                      </m:r>
                      <m:d>
                        <m:dPr>
                          <m:begChr m:val="["/>
                          <m:endChr m:val="]"/>
                          <m:ctrlPr>
                            <a:rPr lang="en-US" sz="2400" b="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𝑘</m:t>
                          </m:r>
                        </m:e>
                      </m:d>
                      <m:r>
                        <a:rPr lang="en-US" sz="2400" b="0" i="1" smtClean="0">
                          <a:solidFill>
                            <a:schemeClr val="tx1"/>
                          </a:solidFill>
                          <a:latin typeface="Cambria Math" panose="02040503050406030204" pitchFamily="18" charset="0"/>
                        </a:rPr>
                        <m:t>=</m:t>
                      </m:r>
                      <m:nary>
                        <m:naryPr>
                          <m:chr m:val="∑"/>
                          <m:ctrlPr>
                            <a:rPr lang="en-US" sz="2400" b="0" i="1" smtClean="0">
                              <a:solidFill>
                                <a:schemeClr val="tx1"/>
                              </a:solidFill>
                              <a:latin typeface="Cambria Math" panose="02040503050406030204" pitchFamily="18" charset="0"/>
                            </a:rPr>
                          </m:ctrlPr>
                        </m:naryPr>
                        <m:sub>
                          <m:r>
                            <m:rPr>
                              <m:brk m:alnAt="23"/>
                            </m:rPr>
                            <a:rPr lang="en-US" sz="2400" b="0" i="1" smtClean="0">
                              <a:solidFill>
                                <a:schemeClr val="tx1"/>
                              </a:solidFill>
                              <a:latin typeface="Cambria Math" panose="02040503050406030204" pitchFamily="18" charset="0"/>
                            </a:rPr>
                            <m:t>𝑖</m:t>
                          </m:r>
                          <m:r>
                            <a:rPr lang="en-US" sz="2400" b="0" i="1" smtClean="0">
                              <a:solidFill>
                                <a:schemeClr val="tx1"/>
                              </a:solidFill>
                              <a:latin typeface="Cambria Math" panose="02040503050406030204" pitchFamily="18" charset="0"/>
                            </a:rPr>
                            <m:t>=0</m:t>
                          </m:r>
                        </m:sub>
                        <m:sup>
                          <m:r>
                            <a:rPr lang="en-US" sz="2400" b="0" i="1" smtClean="0">
                              <a:solidFill>
                                <a:schemeClr val="tx1"/>
                              </a:solidFill>
                              <a:latin typeface="Cambria Math" panose="02040503050406030204" pitchFamily="18" charset="0"/>
                            </a:rPr>
                            <m:t>𝑁</m:t>
                          </m:r>
                          <m:r>
                            <a:rPr lang="en-US" sz="2400" b="0" i="1" smtClean="0">
                              <a:solidFill>
                                <a:schemeClr val="tx1"/>
                              </a:solidFill>
                              <a:latin typeface="Cambria Math" panose="02040503050406030204" pitchFamily="18" charset="0"/>
                            </a:rPr>
                            <m:t>−1</m:t>
                          </m:r>
                        </m:sup>
                        <m:e>
                          <m:r>
                            <a:rPr lang="en-US" sz="2400" b="0" i="1" smtClean="0">
                              <a:solidFill>
                                <a:schemeClr val="tx1"/>
                              </a:solidFill>
                              <a:latin typeface="Cambria Math" panose="02040503050406030204" pitchFamily="18" charset="0"/>
                            </a:rPr>
                            <m:t>𝑥</m:t>
                          </m:r>
                          <m:d>
                            <m:dPr>
                              <m:begChr m:val="["/>
                              <m:endChr m:val="]"/>
                              <m:ctrlPr>
                                <a:rPr lang="en-US" sz="2400" b="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𝑖</m:t>
                              </m:r>
                            </m:e>
                          </m:d>
                          <m:func>
                            <m:funcPr>
                              <m:ctrlPr>
                                <a:rPr lang="en-US" sz="2400" b="0" i="1" smtClean="0">
                                  <a:solidFill>
                                    <a:schemeClr val="tx1"/>
                                  </a:solidFill>
                                  <a:latin typeface="Cambria Math" panose="02040503050406030204" pitchFamily="18" charset="0"/>
                                </a:rPr>
                              </m:ctrlPr>
                            </m:funcPr>
                            <m:fName>
                              <m:r>
                                <m:rPr>
                                  <m:sty m:val="p"/>
                                </m:rPr>
                                <a:rPr lang="en-US" sz="2400" b="0" i="0" smtClean="0">
                                  <a:solidFill>
                                    <a:schemeClr val="tx1"/>
                                  </a:solidFill>
                                  <a:latin typeface="Cambria Math" panose="02040503050406030204" pitchFamily="18" charset="0"/>
                                </a:rPr>
                                <m:t>cos</m:t>
                              </m:r>
                            </m:fName>
                            <m:e>
                              <m:d>
                                <m:dPr>
                                  <m:ctrlPr>
                                    <a:rPr lang="en-US" sz="2400" b="0" i="1" smtClean="0">
                                      <a:solidFill>
                                        <a:schemeClr val="tx1"/>
                                      </a:solidFill>
                                      <a:latin typeface="Cambria Math" panose="02040503050406030204" pitchFamily="18" charset="0"/>
                                    </a:rPr>
                                  </m:ctrlPr>
                                </m:dPr>
                                <m:e>
                                  <m:f>
                                    <m:fPr>
                                      <m:ctrlPr>
                                        <a:rPr lang="en-US" sz="2400" b="0" i="1" smtClean="0">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2</m:t>
                                      </m:r>
                                      <m:r>
                                        <a:rPr lang="el-GR" sz="2400" i="1">
                                          <a:solidFill>
                                            <a:schemeClr val="tx1"/>
                                          </a:solidFill>
                                          <a:latin typeface="Cambria Math" panose="02040503050406030204" pitchFamily="18" charset="0"/>
                                        </a:rPr>
                                        <m:t>𝜋</m:t>
                                      </m:r>
                                      <m:r>
                                        <a:rPr lang="en-US" sz="2400" i="1">
                                          <a:solidFill>
                                            <a:schemeClr val="tx1"/>
                                          </a:solidFill>
                                          <a:latin typeface="Cambria Math" panose="02040503050406030204" pitchFamily="18" charset="0"/>
                                        </a:rPr>
                                        <m:t>𝑘𝑖</m:t>
                                      </m:r>
                                    </m:num>
                                    <m:den>
                                      <m:r>
                                        <a:rPr lang="en-US" sz="2400" b="0" i="1" smtClean="0">
                                          <a:solidFill>
                                            <a:schemeClr val="tx1"/>
                                          </a:solidFill>
                                          <a:latin typeface="Cambria Math" panose="02040503050406030204" pitchFamily="18" charset="0"/>
                                        </a:rPr>
                                        <m:t>𝑁</m:t>
                                      </m:r>
                                    </m:den>
                                  </m:f>
                                </m:e>
                              </m:d>
                            </m:e>
                          </m:func>
                        </m:e>
                      </m:nary>
                    </m:oMath>
                  </m:oMathPara>
                </a14:m>
                <a:endParaRPr lang="en-US" sz="2000" dirty="0" smtClean="0"/>
              </a:p>
              <a:p>
                <a:pPr marL="0" indent="0">
                  <a:buNone/>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𝐼𝑚</m:t>
                      </m:r>
                      <m:r>
                        <a:rPr lang="en-US" sz="2400" i="1">
                          <a:solidFill>
                            <a:schemeClr val="tx1"/>
                          </a:solidFill>
                          <a:latin typeface="Cambria Math" panose="02040503050406030204" pitchFamily="18" charset="0"/>
                        </a:rPr>
                        <m:t>𝑋</m:t>
                      </m:r>
                      <m:d>
                        <m:dPr>
                          <m:begChr m:val="["/>
                          <m:endChr m:val="]"/>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𝑘</m:t>
                          </m:r>
                        </m:e>
                      </m:d>
                      <m:r>
                        <a:rPr lang="en-US" sz="2400" i="1">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m:t>
                      </m:r>
                      <m:nary>
                        <m:naryPr>
                          <m:chr m:val="∑"/>
                          <m:ctrlPr>
                            <a:rPr lang="en-US" sz="2400" i="1">
                              <a:solidFill>
                                <a:schemeClr val="tx1"/>
                              </a:solidFill>
                              <a:latin typeface="Cambria Math" panose="02040503050406030204" pitchFamily="18" charset="0"/>
                            </a:rPr>
                          </m:ctrlPr>
                        </m:naryPr>
                        <m:sub>
                          <m:r>
                            <m:rPr>
                              <m:brk m:alnAt="23"/>
                            </m:rPr>
                            <a:rPr lang="en-US" sz="2400" i="1">
                              <a:solidFill>
                                <a:schemeClr val="tx1"/>
                              </a:solidFill>
                              <a:latin typeface="Cambria Math" panose="02040503050406030204" pitchFamily="18" charset="0"/>
                            </a:rPr>
                            <m:t>𝑖</m:t>
                          </m:r>
                          <m:r>
                            <a:rPr lang="en-US" sz="2400" i="1">
                              <a:solidFill>
                                <a:schemeClr val="tx1"/>
                              </a:solidFill>
                              <a:latin typeface="Cambria Math" panose="02040503050406030204" pitchFamily="18" charset="0"/>
                            </a:rPr>
                            <m:t>=0</m:t>
                          </m:r>
                        </m:sub>
                        <m:sup>
                          <m:r>
                            <a:rPr lang="en-US" sz="2400" i="1">
                              <a:solidFill>
                                <a:schemeClr val="tx1"/>
                              </a:solidFill>
                              <a:latin typeface="Cambria Math" panose="02040503050406030204" pitchFamily="18" charset="0"/>
                            </a:rPr>
                            <m:t>𝑁</m:t>
                          </m:r>
                          <m:r>
                            <a:rPr lang="en-US" sz="2400" i="1">
                              <a:solidFill>
                                <a:schemeClr val="tx1"/>
                              </a:solidFill>
                              <a:latin typeface="Cambria Math" panose="02040503050406030204" pitchFamily="18" charset="0"/>
                            </a:rPr>
                            <m:t>−1</m:t>
                          </m:r>
                        </m:sup>
                        <m:e>
                          <m:r>
                            <a:rPr lang="en-US" sz="2400" i="1">
                              <a:solidFill>
                                <a:schemeClr val="tx1"/>
                              </a:solidFill>
                              <a:latin typeface="Cambria Math" panose="02040503050406030204" pitchFamily="18" charset="0"/>
                            </a:rPr>
                            <m:t>𝑥</m:t>
                          </m:r>
                          <m:d>
                            <m:dPr>
                              <m:begChr m:val="["/>
                              <m:endChr m:val="]"/>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𝑖</m:t>
                              </m:r>
                            </m:e>
                          </m:d>
                          <m:func>
                            <m:funcPr>
                              <m:ctrlPr>
                                <a:rPr lang="en-US" sz="2400" i="1">
                                  <a:solidFill>
                                    <a:schemeClr val="tx1"/>
                                  </a:solidFill>
                                  <a:latin typeface="Cambria Math" panose="02040503050406030204" pitchFamily="18" charset="0"/>
                                </a:rPr>
                              </m:ctrlPr>
                            </m:funcPr>
                            <m:fName>
                              <m:r>
                                <m:rPr>
                                  <m:sty m:val="p"/>
                                </m:rPr>
                                <a:rPr lang="en-US" sz="2400" b="0" i="0" smtClean="0">
                                  <a:solidFill>
                                    <a:schemeClr val="tx1"/>
                                  </a:solidFill>
                                  <a:latin typeface="Cambria Math" panose="02040503050406030204" pitchFamily="18" charset="0"/>
                                </a:rPr>
                                <m:t>sin</m:t>
                              </m:r>
                            </m:fName>
                            <m:e>
                              <m:d>
                                <m:dPr>
                                  <m:ctrlPr>
                                    <a:rPr lang="en-US" sz="2400" i="1">
                                      <a:solidFill>
                                        <a:schemeClr val="tx1"/>
                                      </a:solidFill>
                                      <a:latin typeface="Cambria Math" panose="02040503050406030204" pitchFamily="18" charset="0"/>
                                    </a:rPr>
                                  </m:ctrlPr>
                                </m:dPr>
                                <m:e>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2</m:t>
                                      </m:r>
                                      <m:r>
                                        <a:rPr lang="el-GR" sz="2400" i="1">
                                          <a:solidFill>
                                            <a:schemeClr val="tx1"/>
                                          </a:solidFill>
                                          <a:latin typeface="Cambria Math" panose="02040503050406030204" pitchFamily="18" charset="0"/>
                                        </a:rPr>
                                        <m:t>𝜋</m:t>
                                      </m:r>
                                      <m:r>
                                        <a:rPr lang="en-US" sz="2400" i="1">
                                          <a:solidFill>
                                            <a:schemeClr val="tx1"/>
                                          </a:solidFill>
                                          <a:latin typeface="Cambria Math" panose="02040503050406030204" pitchFamily="18" charset="0"/>
                                        </a:rPr>
                                        <m:t>𝑘𝑖</m:t>
                                      </m:r>
                                    </m:num>
                                    <m:den>
                                      <m:r>
                                        <a:rPr lang="en-US" sz="2400" i="1">
                                          <a:solidFill>
                                            <a:schemeClr val="tx1"/>
                                          </a:solidFill>
                                          <a:latin typeface="Cambria Math" panose="02040503050406030204" pitchFamily="18" charset="0"/>
                                        </a:rPr>
                                        <m:t>𝑁</m:t>
                                      </m:r>
                                    </m:den>
                                  </m:f>
                                </m:e>
                              </m:d>
                            </m:e>
                          </m:func>
                        </m:e>
                      </m:nary>
                    </m:oMath>
                  </m:oMathPara>
                </a14:m>
                <a:endParaRPr lang="en-US" sz="2000" dirty="0" smtClean="0"/>
              </a:p>
              <a:p>
                <a14:m>
                  <m:oMath xmlns:m="http://schemas.openxmlformats.org/officeDocument/2006/math">
                    <m:r>
                      <a:rPr lang="en-US" sz="2000" b="0" i="1" smtClean="0">
                        <a:solidFill>
                          <a:schemeClr val="tx1"/>
                        </a:solidFill>
                        <a:latin typeface="Cambria Math" panose="02040503050406030204" pitchFamily="18" charset="0"/>
                      </a:rPr>
                      <m:t>𝑥</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𝑖</m:t>
                    </m:r>
                    <m:r>
                      <a:rPr lang="en-US" sz="2000" b="0" i="1" smtClean="0">
                        <a:solidFill>
                          <a:schemeClr val="tx1"/>
                        </a:solidFill>
                        <a:latin typeface="Cambria Math" panose="02040503050406030204" pitchFamily="18" charset="0"/>
                      </a:rPr>
                      <m:t>]</m:t>
                    </m:r>
                  </m:oMath>
                </a14:m>
                <a:r>
                  <a:rPr lang="en-US" sz="2000" dirty="0" smtClean="0">
                    <a:solidFill>
                      <a:schemeClr val="tx1"/>
                    </a:solidFill>
                  </a:rPr>
                  <a:t>: signal being possessed, in a time domain</a:t>
                </a:r>
              </a:p>
              <a:p>
                <a14:m>
                  <m:oMath xmlns:m="http://schemas.openxmlformats.org/officeDocument/2006/math">
                    <m:r>
                      <a:rPr lang="en-US" sz="2000" i="1">
                        <a:solidFill>
                          <a:schemeClr val="tx1"/>
                        </a:solidFill>
                        <a:latin typeface="Cambria Math" panose="02040503050406030204" pitchFamily="18" charset="0"/>
                      </a:rPr>
                      <m:t>𝑁</m:t>
                    </m:r>
                  </m:oMath>
                </a14:m>
                <a:r>
                  <a:rPr lang="en-US" sz="2000" dirty="0" smtClean="0">
                    <a:solidFill>
                      <a:schemeClr val="tx1"/>
                    </a:solidFill>
                  </a:rPr>
                  <a:t>: total number of sample points</a:t>
                </a:r>
              </a:p>
              <a:p>
                <a14:m>
                  <m:oMath xmlns:m="http://schemas.openxmlformats.org/officeDocument/2006/math">
                    <m:r>
                      <a:rPr lang="en-US" sz="2000" i="1">
                        <a:solidFill>
                          <a:schemeClr val="tx1"/>
                        </a:solidFill>
                        <a:latin typeface="Cambria Math" panose="02040503050406030204" pitchFamily="18" charset="0"/>
                      </a:rPr>
                      <m:t>𝑅𝑒𝑋</m:t>
                    </m:r>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panose="02040503050406030204" pitchFamily="18" charset="0"/>
                          </a:rPr>
                          <m:t>𝑘</m:t>
                        </m:r>
                      </m:e>
                    </m:d>
                  </m:oMath>
                </a14:m>
                <a:r>
                  <a:rPr lang="en-US" sz="2000" dirty="0" smtClean="0">
                    <a:solidFill>
                      <a:schemeClr val="tx1"/>
                    </a:solidFill>
                  </a:rPr>
                  <a:t> and </a:t>
                </a:r>
                <a14:m>
                  <m:oMath xmlns:m="http://schemas.openxmlformats.org/officeDocument/2006/math">
                    <m:r>
                      <a:rPr lang="en-US" sz="2000" i="1">
                        <a:solidFill>
                          <a:schemeClr val="tx1"/>
                        </a:solidFill>
                        <a:latin typeface="Cambria Math" panose="02040503050406030204" pitchFamily="18" charset="0"/>
                      </a:rPr>
                      <m:t>𝐼𝑚𝑋</m:t>
                    </m:r>
                    <m:d>
                      <m:dPr>
                        <m:begChr m:val="["/>
                        <m:endChr m:val="]"/>
                        <m:ctrlPr>
                          <a:rPr lang="en-US" sz="2000" i="1">
                            <a:solidFill>
                              <a:schemeClr val="tx1"/>
                            </a:solidFill>
                            <a:latin typeface="Cambria Math" panose="02040503050406030204" pitchFamily="18" charset="0"/>
                          </a:rPr>
                        </m:ctrlPr>
                      </m:dPr>
                      <m:e>
                        <m:r>
                          <a:rPr lang="en-US" sz="2000" i="1">
                            <a:solidFill>
                              <a:schemeClr val="tx1"/>
                            </a:solidFill>
                            <a:latin typeface="Cambria Math" panose="02040503050406030204" pitchFamily="18" charset="0"/>
                          </a:rPr>
                          <m:t>𝑘</m:t>
                        </m:r>
                      </m:e>
                    </m:d>
                  </m:oMath>
                </a14:m>
                <a:r>
                  <a:rPr lang="en-US" sz="2000" dirty="0" smtClean="0">
                    <a:solidFill>
                      <a:schemeClr val="tx1"/>
                    </a:solidFill>
                  </a:rPr>
                  <a:t>: frequency domain signals</a:t>
                </a:r>
              </a:p>
              <a:p>
                <a14:m>
                  <m:oMath xmlns:m="http://schemas.openxmlformats.org/officeDocument/2006/math">
                    <m:r>
                      <a:rPr lang="en-US" sz="2000" b="0" i="1" smtClean="0">
                        <a:solidFill>
                          <a:schemeClr val="tx1"/>
                        </a:solidFill>
                        <a:latin typeface="Cambria Math" panose="02040503050406030204" pitchFamily="18" charset="0"/>
                      </a:rPr>
                      <m:t>0≤</m:t>
                    </m:r>
                    <m:r>
                      <a:rPr lang="en-US" sz="2000" i="1">
                        <a:solidFill>
                          <a:schemeClr val="tx1"/>
                        </a:solidFill>
                        <a:latin typeface="Cambria Math" panose="02040503050406030204" pitchFamily="18" charset="0"/>
                      </a:rPr>
                      <m:t>𝑖</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𝑁</m:t>
                    </m:r>
                    <m:r>
                      <a:rPr lang="en-US" sz="2000" b="0" i="1" smtClean="0">
                        <a:solidFill>
                          <a:schemeClr val="tx1"/>
                        </a:solidFill>
                        <a:latin typeface="Cambria Math" panose="02040503050406030204" pitchFamily="18" charset="0"/>
                      </a:rPr>
                      <m:t>−1</m:t>
                    </m:r>
                  </m:oMath>
                </a14:m>
                <a:r>
                  <a:rPr lang="en-US" sz="2000" dirty="0" smtClean="0">
                    <a:solidFill>
                      <a:schemeClr val="tx1"/>
                    </a:solidFill>
                  </a:rPr>
                  <a:t>: all of the samples</a:t>
                </a:r>
              </a:p>
              <a:p>
                <a:r>
                  <a:rPr lang="en-US" sz="2000" dirty="0" smtClean="0">
                    <a:solidFill>
                      <a:schemeClr val="tx1"/>
                    </a:solidFill>
                  </a:rPr>
                  <a:t> </a:t>
                </a:r>
                <a14:m>
                  <m:oMath xmlns:m="http://schemas.openxmlformats.org/officeDocument/2006/math">
                    <m:r>
                      <a:rPr lang="en-US" sz="2000" i="1">
                        <a:solidFill>
                          <a:schemeClr val="tx1"/>
                        </a:solidFill>
                        <a:latin typeface="Cambria Math" panose="02040503050406030204" pitchFamily="18" charset="0"/>
                      </a:rPr>
                      <m:t>0≤</m:t>
                    </m:r>
                    <m:r>
                      <a:rPr lang="en-US" sz="2000" b="0" i="1" smtClean="0">
                        <a:solidFill>
                          <a:schemeClr val="tx1"/>
                        </a:solidFill>
                        <a:latin typeface="Cambria Math" panose="02040503050406030204" pitchFamily="18" charset="0"/>
                      </a:rPr>
                      <m:t>𝑘</m:t>
                    </m:r>
                    <m:r>
                      <a:rPr lang="en-US" sz="2000" i="1">
                        <a:solidFill>
                          <a:schemeClr val="tx1"/>
                        </a:solidFill>
                        <a:latin typeface="Cambria Math" panose="02040503050406030204" pitchFamily="18" charset="0"/>
                      </a:rPr>
                      <m:t>≤</m:t>
                    </m:r>
                    <m:f>
                      <m:fPr>
                        <m:ctrlPr>
                          <a:rPr lang="en-US" sz="2000" b="0" i="1" smtClean="0">
                            <a:solidFill>
                              <a:schemeClr val="tx1"/>
                            </a:solidFill>
                            <a:latin typeface="Cambria Math" panose="02040503050406030204" pitchFamily="18" charset="0"/>
                          </a:rPr>
                        </m:ctrlPr>
                      </m:fPr>
                      <m:num>
                        <m:r>
                          <a:rPr lang="en-US" sz="2000" i="1">
                            <a:solidFill>
                              <a:schemeClr val="tx1"/>
                            </a:solidFill>
                            <a:latin typeface="Cambria Math" panose="02040503050406030204" pitchFamily="18" charset="0"/>
                          </a:rPr>
                          <m:t>𝑁</m:t>
                        </m:r>
                      </m:num>
                      <m:den>
                        <m:r>
                          <a:rPr lang="en-US" sz="2000" b="0" i="1" smtClean="0">
                            <a:solidFill>
                              <a:schemeClr val="tx1"/>
                            </a:solidFill>
                            <a:latin typeface="Cambria Math" panose="02040503050406030204" pitchFamily="18" charset="0"/>
                          </a:rPr>
                          <m:t>2</m:t>
                        </m:r>
                      </m:den>
                    </m:f>
                  </m:oMath>
                </a14:m>
                <a:r>
                  <a:rPr lang="en-US" dirty="0" smtClean="0">
                    <a:solidFill>
                      <a:schemeClr val="tx1"/>
                    </a:solidFill>
                  </a:rPr>
                  <a:t> : first half of samples</a:t>
                </a:r>
                <a:endParaRPr lang="en-US" dirty="0">
                  <a:solidFill>
                    <a:schemeClr val="tx1"/>
                  </a:solidFill>
                </a:endParaRPr>
              </a:p>
            </p:txBody>
          </p:sp>
        </mc:Choice>
        <mc:Fallback>
          <p:sp>
            <p:nvSpPr>
              <p:cNvPr id="4" name="Content Placeholder 3"/>
              <p:cNvSpPr>
                <a:spLocks noGrp="1" noRot="1" noChangeAspect="1" noMove="1" noResize="1" noEditPoints="1" noAdjustHandles="1" noChangeArrowheads="1" noChangeShapeType="1" noTextEdit="1"/>
              </p:cNvSpPr>
              <p:nvPr>
                <p:ph sz="half" idx="2"/>
              </p:nvPr>
            </p:nvSpPr>
            <p:spPr>
              <a:xfrm>
                <a:off x="4572000" y="1975338"/>
                <a:ext cx="7038809" cy="4786409"/>
              </a:xfrm>
              <a:blipFill rotWithShape="0">
                <a:blip r:embed="rId3"/>
                <a:stretch>
                  <a:fillRect l="-433"/>
                </a:stretch>
              </a:blipFill>
            </p:spPr>
            <p:txBody>
              <a:bodyPr/>
              <a:lstStyle/>
              <a:p>
                <a:r>
                  <a:rPr lang="en-US">
                    <a:noFill/>
                  </a:rPr>
                  <a:t> </a:t>
                </a:r>
              </a:p>
            </p:txBody>
          </p:sp>
        </mc:Fallback>
      </mc:AlternateContent>
    </p:spTree>
    <p:extLst>
      <p:ext uri="{BB962C8B-B14F-4D97-AF65-F5344CB8AC3E}">
        <p14:creationId xmlns:p14="http://schemas.microsoft.com/office/powerpoint/2010/main" val="260757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1909" b="3286"/>
          <a:stretch/>
        </p:blipFill>
        <p:spPr>
          <a:xfrm>
            <a:off x="4228482" y="2370222"/>
            <a:ext cx="7382328" cy="3789948"/>
          </a:xfrm>
          <a:prstGeom prst="rect">
            <a:avLst/>
          </a:prstGeom>
        </p:spPr>
      </p:pic>
      <p:sp>
        <p:nvSpPr>
          <p:cNvPr id="2" name="Title 1"/>
          <p:cNvSpPr>
            <a:spLocks noGrp="1"/>
          </p:cNvSpPr>
          <p:nvPr>
            <p:ph type="title"/>
          </p:nvPr>
        </p:nvSpPr>
        <p:spPr/>
        <p:txBody>
          <a:bodyPr/>
          <a:lstStyle/>
          <a:p>
            <a:r>
              <a:rPr lang="en-US" dirty="0" smtClean="0"/>
              <a:t>Detecting Pitch Using Fourier Transform</a:t>
            </a:r>
            <a:endParaRPr lang="en-US" dirty="0"/>
          </a:p>
        </p:txBody>
      </p:sp>
      <p:sp>
        <p:nvSpPr>
          <p:cNvPr id="3" name="Content Placeholder 2"/>
          <p:cNvSpPr>
            <a:spLocks noGrp="1"/>
          </p:cNvSpPr>
          <p:nvPr>
            <p:ph sz="half" idx="1"/>
          </p:nvPr>
        </p:nvSpPr>
        <p:spPr>
          <a:xfrm>
            <a:off x="581193" y="2228003"/>
            <a:ext cx="3798302" cy="1549913"/>
          </a:xfrm>
          <a:ln>
            <a:solidFill>
              <a:schemeClr val="accent1"/>
            </a:solidFill>
          </a:ln>
        </p:spPr>
        <p:txBody>
          <a:bodyPr>
            <a:normAutofit/>
          </a:bodyPr>
          <a:lstStyle/>
          <a:p>
            <a:r>
              <a:rPr lang="en-US" dirty="0" smtClean="0">
                <a:solidFill>
                  <a:schemeClr val="tx1"/>
                </a:solidFill>
              </a:rPr>
              <a:t>Fourier Transforms – What is it?</a:t>
            </a:r>
          </a:p>
          <a:p>
            <a:r>
              <a:rPr lang="en-US" dirty="0" smtClean="0">
                <a:solidFill>
                  <a:schemeClr val="tx1"/>
                </a:solidFill>
              </a:rPr>
              <a:t>What does it do?</a:t>
            </a:r>
          </a:p>
          <a:p>
            <a:r>
              <a:rPr lang="en-US" dirty="0" smtClean="0">
                <a:solidFill>
                  <a:schemeClr val="tx1"/>
                </a:solidFill>
              </a:rPr>
              <a:t>What are the results?</a:t>
            </a:r>
            <a:endParaRPr lang="en-US" dirty="0">
              <a:solidFill>
                <a:schemeClr val="tx1"/>
              </a:solidFill>
            </a:endParaRPr>
          </a:p>
        </p:txBody>
      </p:sp>
      <p:sp>
        <p:nvSpPr>
          <p:cNvPr id="6" name="TextBox 5"/>
          <p:cNvSpPr txBox="1"/>
          <p:nvPr/>
        </p:nvSpPr>
        <p:spPr>
          <a:xfrm>
            <a:off x="2045369" y="6599923"/>
            <a:ext cx="2598820" cy="215444"/>
          </a:xfrm>
          <a:prstGeom prst="rect">
            <a:avLst/>
          </a:prstGeom>
          <a:noFill/>
        </p:spPr>
        <p:txBody>
          <a:bodyPr wrap="square" rtlCol="0">
            <a:spAutoFit/>
          </a:bodyPr>
          <a:lstStyle/>
          <a:p>
            <a:r>
              <a:rPr lang="en-US" sz="800" dirty="0"/>
              <a:t>Source: </a:t>
            </a:r>
            <a:r>
              <a:rPr lang="en-US" sz="800" dirty="0">
                <a:hlinkClick r:id="rId4"/>
              </a:rPr>
              <a:t>http://slideplayer.com/slide/11575479</a:t>
            </a:r>
            <a:r>
              <a:rPr lang="en-US" sz="800" dirty="0" smtClean="0">
                <a:hlinkClick r:id="rId4"/>
              </a:rPr>
              <a:t>/</a:t>
            </a:r>
            <a:r>
              <a:rPr lang="en-US" sz="800" dirty="0" smtClean="0"/>
              <a:t> </a:t>
            </a:r>
            <a:endParaRPr lang="en-US" sz="800" dirty="0"/>
          </a:p>
        </p:txBody>
      </p:sp>
    </p:spTree>
    <p:extLst>
      <p:ext uri="{BB962C8B-B14F-4D97-AF65-F5344CB8AC3E}">
        <p14:creationId xmlns:p14="http://schemas.microsoft.com/office/powerpoint/2010/main" val="664254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725</TotalTime>
  <Words>1189</Words>
  <Application>Microsoft Office PowerPoint</Application>
  <PresentationFormat>Widescreen</PresentationFormat>
  <Paragraphs>240</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Cambria Math</vt:lpstr>
      <vt:lpstr>Gill Sans MT</vt:lpstr>
      <vt:lpstr>Wingdings 2</vt:lpstr>
      <vt:lpstr>Dividend</vt:lpstr>
      <vt:lpstr>Speech To Music</vt:lpstr>
      <vt:lpstr>Project description</vt:lpstr>
      <vt:lpstr>Requirements</vt:lpstr>
      <vt:lpstr>Completed Requirements</vt:lpstr>
      <vt:lpstr>Beginning Research</vt:lpstr>
      <vt:lpstr>What is a WAV file</vt:lpstr>
      <vt:lpstr>Seeing the waves</vt:lpstr>
      <vt:lpstr>Detecting Pitch Using Fourier Transform</vt:lpstr>
      <vt:lpstr>Detecting Pitch Using Fourier Transform</vt:lpstr>
      <vt:lpstr>Detecting Pitch Using Fourier Transform</vt:lpstr>
      <vt:lpstr>Shifting Pitch</vt:lpstr>
      <vt:lpstr>PowerPoint Presentation</vt:lpstr>
      <vt:lpstr>Values of Tests</vt:lpstr>
      <vt:lpstr>Strategies</vt:lpstr>
      <vt:lpstr>CS Concepts</vt:lpstr>
      <vt:lpstr>Extensions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To Music</dc:title>
  <dc:creator>Chance Browning</dc:creator>
  <cp:lastModifiedBy>Chance Browning</cp:lastModifiedBy>
  <cp:revision>65</cp:revision>
  <dcterms:created xsi:type="dcterms:W3CDTF">2018-04-24T20:41:34Z</dcterms:created>
  <dcterms:modified xsi:type="dcterms:W3CDTF">2018-04-26T06:47:50Z</dcterms:modified>
</cp:coreProperties>
</file>