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07A"/>
    <a:srgbClr val="2F3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F6BFB0-EE86-4D59-A4D1-7188BA349528}" type="datetimeFigureOut">
              <a:rPr lang="en-US" smtClean="0"/>
              <a:t>3/24/2010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8078E51-C4A3-43EC-B09F-25E4BC2911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305800" cy="1676400"/>
          </a:xfr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w="152400"/>
          </a:sp3d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D0C07A"/>
                </a:solidFill>
                <a:latin typeface="Tw Cen MT Condensed" pitchFamily="34" charset="0"/>
              </a:rPr>
              <a:t>CCR</a:t>
            </a:r>
            <a: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  <a:t/>
            </a:r>
            <a:br>
              <a:rPr lang="en-US" sz="6000" b="1" dirty="0" smtClean="0">
                <a:solidFill>
                  <a:srgbClr val="D0C07A"/>
                </a:solidFill>
                <a:latin typeface="Tw Cen MT Condensed" pitchFamily="34" charset="0"/>
              </a:rPr>
            </a:br>
            <a:r>
              <a:rPr lang="en-US" sz="3600" b="1" dirty="0" smtClean="0">
                <a:solidFill>
                  <a:srgbClr val="D0C07A"/>
                </a:solidFill>
                <a:latin typeface="Tw Cen MT Condensed" pitchFamily="34" charset="0"/>
              </a:rPr>
              <a:t>(COMPUTER CONTROLLED RAILROAD)</a:t>
            </a:r>
            <a:endParaRPr lang="en-US" sz="3600" b="1" dirty="0">
              <a:solidFill>
                <a:srgbClr val="D0C07A"/>
              </a:solidFill>
              <a:latin typeface="Tw Cen MT Condensed" pitchFamily="34" charset="0"/>
            </a:endParaRPr>
          </a:p>
        </p:txBody>
      </p:sp>
      <p:pic>
        <p:nvPicPr>
          <p:cNvPr id="4" name="Content Placeholder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667000"/>
            <a:ext cx="2514600" cy="199620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5400000">
              <a:rot lat="0" lon="20400000" rev="0"/>
            </a:camera>
            <a:lightRig rig="harsh" dir="t">
              <a:rot lat="0" lon="0" rev="3000000"/>
            </a:lightRig>
          </a:scene3d>
          <a:sp3d extrusionH="95250" prstMaterial="flat">
            <a:bevelT w="31750" h="25400" prst="angle"/>
            <a:bevelB w="6350" h="0" prst="angle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334000"/>
            <a:ext cx="8305800" cy="1676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A Senior</a:t>
            </a:r>
            <a:r>
              <a:rPr kumimoji="0" lang="en-US" sz="2500" i="0" u="none" strike="noStrike" kern="1200" cap="none" spc="0" normalizeH="0" noProof="0" dirty="0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n-US" sz="2500" i="0" u="none" strike="noStrike" kern="1200" cap="none" spc="0" normalizeH="0" noProof="0" dirty="0" err="1" smtClean="0">
                <a:ln>
                  <a:noFill/>
                </a:ln>
                <a:solidFill>
                  <a:srgbClr val="2F3824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Capston</a:t>
            </a:r>
            <a:r>
              <a:rPr lang="en-US" sz="2500" dirty="0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e Project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Brice </a:t>
            </a:r>
            <a:r>
              <a:rPr lang="en-US" sz="2500" dirty="0" err="1" smtClean="0">
                <a:solidFill>
                  <a:srgbClr val="2F3824"/>
                </a:solidFill>
                <a:latin typeface="Verdana" pitchFamily="34" charset="0"/>
                <a:ea typeface="+mj-ea"/>
                <a:cs typeface="+mj-cs"/>
              </a:rPr>
              <a:t>Hilgemann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2F3824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Project Description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43712"/>
          </a:xfrm>
        </p:spPr>
        <p:txBody>
          <a:bodyPr>
            <a:noAutofit/>
          </a:bodyPr>
          <a:lstStyle/>
          <a:p>
            <a:pPr marL="231775" indent="0">
              <a:buNone/>
            </a:pPr>
            <a:r>
              <a:rPr lang="en-US" sz="2000" dirty="0" smtClean="0">
                <a:latin typeface="Verdana" pitchFamily="34" charset="0"/>
              </a:rPr>
              <a:t>Design and implement interfaces for the CCR that </a:t>
            </a:r>
            <a:r>
              <a:rPr lang="en-US" sz="2000" dirty="0" smtClean="0">
                <a:latin typeface="Verdana" pitchFamily="34" charset="0"/>
              </a:rPr>
              <a:t>campus visitors </a:t>
            </a:r>
            <a:r>
              <a:rPr lang="en-US" sz="2000" dirty="0" smtClean="0">
                <a:latin typeface="Verdana" pitchFamily="34" charset="0"/>
              </a:rPr>
              <a:t>can use to control trains.</a:t>
            </a:r>
            <a:br>
              <a:rPr lang="en-US" sz="2000" dirty="0" smtClean="0">
                <a:latin typeface="Verdana" pitchFamily="34" charset="0"/>
              </a:rPr>
            </a:b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8001000" cy="419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Verdana" pitchFamily="34" charset="0"/>
              </a:rPr>
              <a:t>General Requirements:</a:t>
            </a:r>
            <a:r>
              <a:rPr lang="en-US" dirty="0" smtClean="0">
                <a:latin typeface="Verdana" pitchFamily="34" charset="0"/>
              </a:rPr>
              <a:t/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1. Allow PC control of the railroad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2. Consider multiple interfaces including: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       a. PC (mouse/keyboard)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      b. Mobile devices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      c. Wireless devices 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3. Interfaces must be easy to use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4. Provide visual feedback and log states</a:t>
            </a:r>
            <a:br>
              <a:rPr lang="en-US" dirty="0" smtClean="0">
                <a:latin typeface="Verdana" pitchFamily="34" charset="0"/>
              </a:rPr>
            </a:br>
            <a:r>
              <a:rPr lang="en-US" dirty="0" smtClean="0">
                <a:latin typeface="Verdana" pitchFamily="34" charset="0"/>
              </a:rPr>
              <a:t>    5. Develop a simplified operating system that handles multiple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Verdana" pitchFamily="34" charset="0"/>
              </a:rPr>
              <a:t> </a:t>
            </a:r>
            <a:r>
              <a:rPr lang="en-US" dirty="0" smtClean="0">
                <a:latin typeface="Verdana" pitchFamily="34" charset="0"/>
              </a:rPr>
              <a:t>       </a:t>
            </a:r>
            <a:r>
              <a:rPr lang="en-US" dirty="0" smtClean="0">
                <a:latin typeface="Verdana" pitchFamily="34" charset="0"/>
              </a:rPr>
              <a:t>trains and prevents collisions</a:t>
            </a:r>
            <a:endParaRPr lang="en-US" dirty="0"/>
          </a:p>
        </p:txBody>
      </p:sp>
      <p:pic>
        <p:nvPicPr>
          <p:cNvPr id="8" name="Picture 7" descr="nce_remo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590800"/>
            <a:ext cx="1625119" cy="2286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Initial Thoughts/Strategy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858512"/>
          </a:xfrm>
        </p:spPr>
        <p:txBody>
          <a:bodyPr>
            <a:noAutofit/>
          </a:bodyPr>
          <a:lstStyle/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 Get familiar with hardware</a:t>
            </a:r>
          </a:p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Understanding previous code and methods</a:t>
            </a:r>
          </a:p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Utilize as much previous work as possible</a:t>
            </a:r>
          </a:p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Implement OS principles/strategy from CS370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Asynch sockets over Pipes?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Monitors in C#</a:t>
            </a:r>
          </a:p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Dynamic and multi-user</a:t>
            </a:r>
          </a:p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Powerful and reliable</a:t>
            </a:r>
          </a:p>
          <a:p>
            <a:pPr marL="231775" indent="0">
              <a:lnSpc>
                <a:spcPct val="150000"/>
              </a:lnSpc>
            </a:pPr>
            <a:endParaRPr lang="en-US" sz="2000" dirty="0" smtClean="0">
              <a:latin typeface="Verdana" pitchFamily="34" charset="0"/>
            </a:endParaRPr>
          </a:p>
          <a:p>
            <a:pPr marL="231775" indent="0">
              <a:lnSpc>
                <a:spcPct val="150000"/>
              </a:lnSpc>
            </a:pPr>
            <a:r>
              <a:rPr lang="en-US" sz="2000" dirty="0" smtClean="0">
                <a:latin typeface="Verdana" pitchFamily="34" charset="0"/>
              </a:rPr>
              <a:t>  Time to diagram, document, and theorize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een_t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038600"/>
            <a:ext cx="2057400" cy="13304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My Implementation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8512"/>
          </a:xfrm>
        </p:spPr>
        <p:txBody>
          <a:bodyPr>
            <a:noAutofit/>
          </a:bodyPr>
          <a:lstStyle/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Server/Client Design</a:t>
            </a:r>
          </a:p>
          <a:p>
            <a:pPr marL="231775" indent="0"/>
            <a:endParaRPr lang="en-US" sz="2000" dirty="0" smtClean="0">
              <a:latin typeface="Verdana" pitchFamily="34" charset="0"/>
            </a:endParaRP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Server Functions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Communicate with ‘</a:t>
            </a:r>
            <a:r>
              <a:rPr lang="en-US" sz="1800" dirty="0" err="1" smtClean="0">
                <a:latin typeface="Verdana" pitchFamily="34" charset="0"/>
              </a:rPr>
              <a:t>Blackbox</a:t>
            </a:r>
            <a:r>
              <a:rPr lang="en-US" sz="1800" dirty="0" smtClean="0">
                <a:latin typeface="Verdana" pitchFamily="34" charset="0"/>
              </a:rPr>
              <a:t>’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Adding Trains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Deleting Trains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Prevent Collisions</a:t>
            </a:r>
          </a:p>
          <a:p>
            <a:pPr marL="524383" lvl="1" indent="0"/>
            <a:endParaRPr lang="en-US" sz="1800" dirty="0" smtClean="0">
              <a:latin typeface="Verdana" pitchFamily="34" charset="0"/>
            </a:endParaRP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Client Functions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Connect to Server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Send requests to Server</a:t>
            </a:r>
          </a:p>
          <a:p>
            <a:pPr marL="524383" lvl="1" indent="0"/>
            <a:endParaRPr lang="en-US" sz="1800" dirty="0" smtClean="0">
              <a:latin typeface="Verdana" pitchFamily="34" charset="0"/>
            </a:endParaRPr>
          </a:p>
          <a:p>
            <a:pPr marL="524383" lvl="1" indent="0"/>
            <a:endParaRPr lang="en-US" sz="1800" dirty="0" smtClean="0">
              <a:latin typeface="Verdana" pitchFamily="34" charset="0"/>
            </a:endParaRP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Asynch Sockets!  (Threading)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racklayou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5029200"/>
            <a:ext cx="1227147" cy="1282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6324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RAILROAD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9" name="Picture 8" descr="Portable-Comput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819400"/>
            <a:ext cx="1524000" cy="1524000"/>
          </a:xfrm>
          <a:prstGeom prst="rect">
            <a:avLst/>
          </a:prstGeom>
        </p:spPr>
      </p:pic>
      <p:pic>
        <p:nvPicPr>
          <p:cNvPr id="10" name="Picture 9" descr="Portable-Comput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600200"/>
            <a:ext cx="914400" cy="914400"/>
          </a:xfrm>
          <a:prstGeom prst="rect">
            <a:avLst/>
          </a:prstGeom>
        </p:spPr>
      </p:pic>
      <p:pic>
        <p:nvPicPr>
          <p:cNvPr id="11" name="Picture 10" descr="Portable-Comput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447800"/>
            <a:ext cx="914400" cy="914400"/>
          </a:xfrm>
          <a:prstGeom prst="rect">
            <a:avLst/>
          </a:prstGeom>
        </p:spPr>
      </p:pic>
      <p:pic>
        <p:nvPicPr>
          <p:cNvPr id="12" name="Picture 11" descr="Portable-Computer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752600"/>
            <a:ext cx="914400" cy="914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3657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SERVER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141479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CLIENT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12192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CLIENT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16002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  <a:latin typeface="Verdana" pitchFamily="34" charset="0"/>
              </a:rPr>
              <a:t>CLIENT</a:t>
            </a:r>
            <a:endParaRPr lang="en-US" sz="1100" b="1" dirty="0">
              <a:solidFill>
                <a:schemeClr val="tx1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2590800"/>
            <a:ext cx="457200" cy="3810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896100" y="2705100"/>
            <a:ext cx="533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7696200" y="2743200"/>
            <a:ext cx="457200" cy="304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782594" y="4647406"/>
            <a:ext cx="6096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5400" y="27432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itchFamily="34" charset="0"/>
              </a:rPr>
              <a:t>Sockets</a:t>
            </a:r>
            <a:endParaRPr lang="en-US" sz="1100" b="1" dirty="0">
              <a:solidFill>
                <a:schemeClr val="tx2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44958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Verdana" pitchFamily="34" charset="0"/>
              </a:rPr>
              <a:t>Serial/USB</a:t>
            </a:r>
            <a:endParaRPr lang="en-US" sz="1100" b="1" dirty="0">
              <a:solidFill>
                <a:schemeClr val="tx2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Client Design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8512"/>
          </a:xfrm>
        </p:spPr>
        <p:txBody>
          <a:bodyPr>
            <a:noAutofit/>
          </a:bodyPr>
          <a:lstStyle/>
          <a:p>
            <a:pPr marL="231775" indent="0">
              <a:buNone/>
            </a:pPr>
            <a:r>
              <a:rPr lang="en-US" sz="1800" dirty="0" smtClean="0">
                <a:latin typeface="Verdana" pitchFamily="34" charset="0"/>
              </a:rPr>
              <a:t>Diagram:</a:t>
            </a:r>
            <a:endParaRPr lang="en-US" sz="18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lient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742" y="2057400"/>
            <a:ext cx="5483658" cy="4572000"/>
          </a:xfrm>
          <a:prstGeom prst="rect">
            <a:avLst/>
          </a:prstGeom>
        </p:spPr>
      </p:pic>
      <p:pic>
        <p:nvPicPr>
          <p:cNvPr id="24" name="Picture 23" descr="simple_cli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2548" y="1752600"/>
            <a:ext cx="3409652" cy="4546203"/>
          </a:xfrm>
          <a:prstGeom prst="rect">
            <a:avLst/>
          </a:prstGeom>
        </p:spPr>
      </p:pic>
      <p:sp>
        <p:nvSpPr>
          <p:cNvPr id="27" name="Content Placeholder 4"/>
          <p:cNvSpPr txBox="1">
            <a:spLocks/>
          </p:cNvSpPr>
          <p:nvPr/>
        </p:nvSpPr>
        <p:spPr>
          <a:xfrm>
            <a:off x="609600" y="1524000"/>
            <a:ext cx="8229600" cy="4858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Practice: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Server Design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8512"/>
          </a:xfrm>
        </p:spPr>
        <p:txBody>
          <a:bodyPr>
            <a:noAutofit/>
          </a:bodyPr>
          <a:lstStyle/>
          <a:p>
            <a:pPr marL="231775" indent="0"/>
            <a:r>
              <a:rPr lang="en-US" sz="2000" dirty="0" smtClean="0">
                <a:latin typeface="Verdana" pitchFamily="34" charset="0"/>
              </a:rPr>
              <a:t>  Diagram: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erver_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057400"/>
            <a:ext cx="5316279" cy="4572000"/>
          </a:xfrm>
          <a:prstGeom prst="rect">
            <a:avLst/>
          </a:prstGeom>
        </p:spPr>
      </p:pic>
      <p:pic>
        <p:nvPicPr>
          <p:cNvPr id="27" name="Picture 26" descr="track_runti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209800"/>
            <a:ext cx="7924800" cy="2499107"/>
          </a:xfrm>
          <a:prstGeom prst="rect">
            <a:avLst/>
          </a:prstGeom>
        </p:spPr>
      </p:pic>
      <p:pic>
        <p:nvPicPr>
          <p:cNvPr id="28" name="Picture 27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2005208"/>
            <a:ext cx="6781800" cy="4671612"/>
          </a:xfrm>
          <a:prstGeom prst="rect">
            <a:avLst/>
          </a:prstGeom>
        </p:spPr>
      </p:pic>
      <p:sp>
        <p:nvSpPr>
          <p:cNvPr id="29" name="Content Placeholder 4"/>
          <p:cNvSpPr txBox="1">
            <a:spLocks/>
          </p:cNvSpPr>
          <p:nvPr/>
        </p:nvSpPr>
        <p:spPr>
          <a:xfrm>
            <a:off x="457200" y="1542288"/>
            <a:ext cx="8229600" cy="4858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In Action: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Current Work/Immediate Plan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858512"/>
          </a:xfrm>
        </p:spPr>
        <p:txBody>
          <a:bodyPr>
            <a:noAutofit/>
          </a:bodyPr>
          <a:lstStyle/>
          <a:p>
            <a:pPr marL="231775" indent="0"/>
            <a:r>
              <a:rPr lang="en-US" sz="2000" dirty="0" smtClean="0">
                <a:latin typeface="Verdana" pitchFamily="34" charset="0"/>
              </a:rPr>
              <a:t>  Repair railroad segments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Perform other maintenance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Test out newer ‘</a:t>
            </a:r>
            <a:r>
              <a:rPr lang="en-US" sz="2000" dirty="0" err="1" smtClean="0">
                <a:latin typeface="Verdana" pitchFamily="34" charset="0"/>
              </a:rPr>
              <a:t>Blackbox</a:t>
            </a:r>
            <a:r>
              <a:rPr lang="en-US" sz="2000" dirty="0" smtClean="0">
                <a:latin typeface="Verdana" pitchFamily="34" charset="0"/>
              </a:rPr>
              <a:t>’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Rewrite </a:t>
            </a:r>
            <a:r>
              <a:rPr lang="en-US" sz="2000" dirty="0" err="1" smtClean="0">
                <a:latin typeface="Verdana" pitchFamily="34" charset="0"/>
              </a:rPr>
              <a:t>Kratz’s</a:t>
            </a:r>
            <a:r>
              <a:rPr lang="en-US" sz="2000" dirty="0" smtClean="0">
                <a:latin typeface="Verdana" pitchFamily="34" charset="0"/>
              </a:rPr>
              <a:t> code to work in C# form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Move to newer DCC commands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Finalize acquisition of track and movement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Perfect blocking system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Implement regulation of train additions, deletions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Finalize protocol between Client and Server</a:t>
            </a:r>
          </a:p>
          <a:p>
            <a:pPr marL="524383" lvl="1" indent="0"/>
            <a:r>
              <a:rPr lang="en-US" sz="1800" dirty="0" smtClean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 Requests and train updates</a:t>
            </a:r>
          </a:p>
          <a:p>
            <a:pPr marL="231775" indent="0"/>
            <a:endParaRPr lang="en-US" sz="2000" dirty="0" smtClean="0">
              <a:latin typeface="Verdana" pitchFamily="34" charset="0"/>
            </a:endParaRP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Potential changes to Client Interface</a:t>
            </a:r>
            <a:endParaRPr lang="en-US" sz="2000" dirty="0" smtClean="0">
              <a:latin typeface="Verdana" pitchFamily="34" charset="0"/>
            </a:endParaRP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Document and continue testing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range_tr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1447800"/>
            <a:ext cx="1608668" cy="1066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b="1" dirty="0" smtClean="0">
                <a:latin typeface="Tw Cen MT Condensed" pitchFamily="34" charset="0"/>
              </a:rPr>
              <a:t>Assistance</a:t>
            </a:r>
            <a:endParaRPr lang="en-US" b="1" dirty="0">
              <a:latin typeface="Tw Cen MT Condensed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42288"/>
            <a:ext cx="8229600" cy="4858512"/>
          </a:xfrm>
        </p:spPr>
        <p:txBody>
          <a:bodyPr>
            <a:noAutofit/>
          </a:bodyPr>
          <a:lstStyle/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Better representation of turnouts on client?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Ability to see full track layout on client?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Mobile device extensions?</a:t>
            </a:r>
          </a:p>
          <a:p>
            <a:pPr marL="231775" indent="0"/>
            <a:endParaRPr lang="en-US" sz="2000" dirty="0" smtClean="0">
              <a:latin typeface="Verdana" pitchFamily="34" charset="0"/>
            </a:endParaRP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 More features?</a:t>
            </a:r>
          </a:p>
          <a:p>
            <a:pPr marL="231775" indent="0"/>
            <a:r>
              <a:rPr lang="en-US" sz="2000" dirty="0" smtClean="0">
                <a:latin typeface="Verdana" pitchFamily="34" charset="0"/>
              </a:rPr>
              <a:t> </a:t>
            </a:r>
            <a:r>
              <a:rPr lang="en-US" sz="2000" dirty="0" smtClean="0">
                <a:latin typeface="Verdana" pitchFamily="34" charset="0"/>
              </a:rPr>
              <a:t> Concerns?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724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w Cen MT Condensed" pitchFamily="34" charset="0"/>
                <a:ea typeface="+mj-ea"/>
                <a:cs typeface="+mj-cs"/>
              </a:rPr>
              <a:t>Questions?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w Cen MT Condensed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486400"/>
            <a:ext cx="8382000" cy="45719"/>
          </a:xfrm>
          <a:prstGeom prst="rect">
            <a:avLst/>
          </a:prstGeom>
          <a:solidFill>
            <a:schemeClr val="tx1">
              <a:lumMod val="75000"/>
              <a:alpha val="18000"/>
            </a:schemeClr>
          </a:solidFill>
          <a:ln>
            <a:noFill/>
          </a:ln>
          <a:effectLst>
            <a:outerShdw blurRad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mple_cli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2609552" cy="347940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2">
      <a:dk1>
        <a:srgbClr val="746425"/>
      </a:dk1>
      <a:lt1>
        <a:srgbClr val="6C6838"/>
      </a:lt1>
      <a:dk2>
        <a:srgbClr val="001800"/>
      </a:dk2>
      <a:lt2>
        <a:srgbClr val="001800"/>
      </a:lt2>
      <a:accent1>
        <a:srgbClr val="003300"/>
      </a:accent1>
      <a:accent2>
        <a:srgbClr val="8E7C2E"/>
      </a:accent2>
      <a:accent3>
        <a:srgbClr val="00480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330</TotalTime>
  <Words>258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CCR (COMPUTER CONTROLLED RAILROAD)</vt:lpstr>
      <vt:lpstr>Project Description</vt:lpstr>
      <vt:lpstr>Initial Thoughts/Strategy</vt:lpstr>
      <vt:lpstr>My Implementation</vt:lpstr>
      <vt:lpstr>Client Design</vt:lpstr>
      <vt:lpstr>Server Design</vt:lpstr>
      <vt:lpstr>Current Work/Immediate Plan</vt:lpstr>
      <vt:lpstr>Assistance</vt:lpstr>
    </vt:vector>
  </TitlesOfParts>
  <Company>St. Norbert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Controlled Railroad</dc:title>
  <dc:creator>Brice</dc:creator>
  <cp:lastModifiedBy>Brice</cp:lastModifiedBy>
  <cp:revision>17</cp:revision>
  <dcterms:created xsi:type="dcterms:W3CDTF">2010-03-25T00:43:19Z</dcterms:created>
  <dcterms:modified xsi:type="dcterms:W3CDTF">2010-03-25T06:13:48Z</dcterms:modified>
</cp:coreProperties>
</file>