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4" r:id="rId9"/>
    <p:sldId id="263" r:id="rId10"/>
    <p:sldId id="267" r:id="rId11"/>
    <p:sldId id="264" r:id="rId12"/>
    <p:sldId id="265" r:id="rId13"/>
    <p:sldId id="266" r:id="rId14"/>
    <p:sldId id="269" r:id="rId15"/>
    <p:sldId id="273" r:id="rId16"/>
    <p:sldId id="268" r:id="rId17"/>
    <p:sldId id="272" r:id="rId18"/>
    <p:sldId id="271" r:id="rId19"/>
    <p:sldId id="27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1E99CB-653A-4080-BEBE-05CDF38B0ADC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E1D7A7-22B0-4C5D-AE47-661E8B336AC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791187-F286-493E-BD03-32FED8E194B6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FC594F-EEA2-4285-8B7C-698EB8029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C594F-EEA2-4285-8B7C-698EB802936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C594F-EEA2-4285-8B7C-698EB802936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C594F-EEA2-4285-8B7C-698EB802936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C594F-EEA2-4285-8B7C-698EB802936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C594F-EEA2-4285-8B7C-698EB802936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example of</a:t>
            </a:r>
            <a:r>
              <a:rPr lang="en-US" baseline="0" dirty="0" smtClean="0"/>
              <a:t> Data Request</a:t>
            </a:r>
          </a:p>
          <a:p>
            <a:r>
              <a:rPr lang="en-US" baseline="0" dirty="0" smtClean="0"/>
              <a:t>Talk about “dumb” </a:t>
            </a:r>
            <a:r>
              <a:rPr lang="en-US" baseline="0" dirty="0" err="1" smtClean="0"/>
              <a:t>roomba</a:t>
            </a:r>
            <a:r>
              <a:rPr lang="en-US" baseline="0" dirty="0" smtClean="0"/>
              <a:t> and the brains of the PC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C594F-EEA2-4285-8B7C-698EB802936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</a:t>
            </a:r>
            <a:r>
              <a:rPr lang="en-US" baseline="0" dirty="0" smtClean="0"/>
              <a:t> command line is a state of the robot</a:t>
            </a:r>
          </a:p>
          <a:p>
            <a:r>
              <a:rPr lang="en-US" baseline="0" dirty="0" smtClean="0"/>
              <a:t>Make states smoother I “buffer” the state in progress, add 90 degrees instead of 1 degree at a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C594F-EEA2-4285-8B7C-698EB802936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</a:t>
            </a:r>
            <a:r>
              <a:rPr lang="en-US" baseline="0" dirty="0" smtClean="0"/>
              <a:t> through very quickly and show chart on next page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C594F-EEA2-4285-8B7C-698EB802936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Kill thread with lock variable locked in another thread</a:t>
            </a:r>
          </a:p>
          <a:p>
            <a:r>
              <a:rPr lang="en-US" dirty="0" smtClean="0"/>
              <a:t>Who</a:t>
            </a:r>
            <a:r>
              <a:rPr lang="en-US" baseline="0" dirty="0" smtClean="0"/>
              <a:t> stops the robot if the thread is killed half way</a:t>
            </a:r>
          </a:p>
          <a:p>
            <a:r>
              <a:rPr lang="en-US" baseline="0" dirty="0" smtClean="0"/>
              <a:t>How far did we go?</a:t>
            </a:r>
          </a:p>
          <a:p>
            <a:r>
              <a:rPr lang="en-US" baseline="0" dirty="0" smtClean="0"/>
              <a:t>Make sure the thread is finished so next one can start.</a:t>
            </a:r>
          </a:p>
          <a:p>
            <a:r>
              <a:rPr lang="en-US" baseline="0" dirty="0" smtClean="0"/>
              <a:t>Reset variables of movement...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C594F-EEA2-4285-8B7C-698EB802936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E89A4-C0F5-4E4C-8819-A4883212BE80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A804-37A9-4CC8-A0D2-D697A9658B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E89A4-C0F5-4E4C-8819-A4883212BE80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A804-37A9-4CC8-A0D2-D697A9658B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E89A4-C0F5-4E4C-8819-A4883212BE80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A804-37A9-4CC8-A0D2-D697A9658B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E89A4-C0F5-4E4C-8819-A4883212BE80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A804-37A9-4CC8-A0D2-D697A9658B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E89A4-C0F5-4E4C-8819-A4883212BE80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A804-37A9-4CC8-A0D2-D697A9658B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E89A4-C0F5-4E4C-8819-A4883212BE80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A804-37A9-4CC8-A0D2-D697A9658B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E89A4-C0F5-4E4C-8819-A4883212BE80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A804-37A9-4CC8-A0D2-D697A9658B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E89A4-C0F5-4E4C-8819-A4883212BE80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A804-37A9-4CC8-A0D2-D697A9658B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E89A4-C0F5-4E4C-8819-A4883212BE80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A804-37A9-4CC8-A0D2-D697A9658B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E89A4-C0F5-4E4C-8819-A4883212BE80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FA804-37A9-4CC8-A0D2-D697A9658B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25E89A4-C0F5-4E4C-8819-A4883212BE80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F8FA804-37A9-4CC8-A0D2-D697A9658B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25E89A4-C0F5-4E4C-8819-A4883212BE80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F8FA804-37A9-4CC8-A0D2-D697A9658B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iRobot</a:t>
            </a:r>
            <a:r>
              <a:rPr lang="en-US" dirty="0" smtClean="0"/>
              <a:t> Create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Sasha Popov</a:t>
            </a:r>
          </a:p>
          <a:p>
            <a:fld id="{F9816F49-112F-4E2B-ADE6-6ECAF3FF49F8}" type="datetime4">
              <a:rPr lang="en-US" smtClean="0"/>
              <a:pPr/>
              <a:t>April 27, 2011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Features of the Stack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dirty="0" smtClean="0"/>
              <a:t>Moving?</a:t>
            </a:r>
          </a:p>
          <a:p>
            <a:r>
              <a:rPr lang="en-US" dirty="0" smtClean="0"/>
              <a:t>Last executed Direction?</a:t>
            </a:r>
          </a:p>
          <a:p>
            <a:r>
              <a:rPr lang="en-US" dirty="0" smtClean="0"/>
              <a:t>Last Executed Command Line?</a:t>
            </a:r>
          </a:p>
          <a:p>
            <a:r>
              <a:rPr lang="en-US" dirty="0" smtClean="0"/>
              <a:t>Add another command to the stack?</a:t>
            </a:r>
          </a:p>
          <a:p>
            <a:pPr lvl="1"/>
            <a:r>
              <a:rPr lang="en-US" dirty="0" smtClean="0"/>
              <a:t>Command Line == state (Drove x, Turned x, Change Speed, Sensor Bumped)</a:t>
            </a:r>
          </a:p>
          <a:p>
            <a:pPr lvl="1"/>
            <a:r>
              <a:rPr lang="en-US" dirty="0" smtClean="0"/>
              <a:t>“Buffer Commands/ Distances”- buffer the current command in progress</a:t>
            </a:r>
          </a:p>
          <a:p>
            <a:r>
              <a:rPr lang="en-US" dirty="0" smtClean="0"/>
              <a:t>Size? Number of Commands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2 Asynchronous Processors </a:t>
            </a:r>
          </a:p>
          <a:p>
            <a:pPr lvl="1"/>
            <a:r>
              <a:rPr lang="en-US" dirty="0" smtClean="0"/>
              <a:t>PC</a:t>
            </a:r>
          </a:p>
          <a:p>
            <a:pPr lvl="1"/>
            <a:r>
              <a:rPr lang="en-US" dirty="0" err="1" smtClean="0"/>
              <a:t>iRobot</a:t>
            </a:r>
            <a:endParaRPr lang="en-US" dirty="0" smtClean="0"/>
          </a:p>
          <a:p>
            <a:r>
              <a:rPr lang="en-US" dirty="0" smtClean="0"/>
              <a:t>PC Threading</a:t>
            </a:r>
          </a:p>
          <a:p>
            <a:pPr lvl="1"/>
            <a:r>
              <a:rPr lang="en-US" dirty="0" smtClean="0"/>
              <a:t>Serial Port</a:t>
            </a:r>
          </a:p>
          <a:p>
            <a:pPr lvl="2"/>
            <a:r>
              <a:rPr lang="en-US" dirty="0" err="1" smtClean="0"/>
              <a:t>iRobot</a:t>
            </a:r>
            <a:r>
              <a:rPr lang="en-US" dirty="0" smtClean="0"/>
              <a:t>&lt;-&gt; </a:t>
            </a:r>
            <a:r>
              <a:rPr lang="en-US" dirty="0" smtClean="0"/>
              <a:t>PC Communication Time</a:t>
            </a:r>
          </a:p>
          <a:p>
            <a:pPr lvl="2"/>
            <a:r>
              <a:rPr lang="en-US" dirty="0" smtClean="0"/>
              <a:t>Sending Data/ Listening for Feedback </a:t>
            </a:r>
          </a:p>
          <a:p>
            <a:pPr lvl="1"/>
            <a:r>
              <a:rPr lang="en-US" dirty="0" smtClean="0"/>
              <a:t>User Interface</a:t>
            </a:r>
          </a:p>
          <a:p>
            <a:pPr lvl="1"/>
            <a:r>
              <a:rPr lang="en-US" dirty="0" smtClean="0"/>
              <a:t>Issuing Commands(Turning Right/Left)</a:t>
            </a:r>
          </a:p>
          <a:p>
            <a:pPr lvl="1"/>
            <a:r>
              <a:rPr lang="en-US" dirty="0" smtClean="0"/>
              <a:t>Lock Variable(on issuing commands to the robot)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Threads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2895600"/>
            <a:ext cx="1752600" cy="3352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BUMP SENSOR THREAD</a:t>
            </a:r>
          </a:p>
          <a:p>
            <a:pPr algn="ctr"/>
            <a:endParaRPr lang="en-US" dirty="0">
              <a:solidFill>
                <a:srgbClr val="C0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Check Sensor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Wait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Loop</a:t>
            </a:r>
          </a:p>
        </p:txBody>
      </p:sp>
      <p:sp>
        <p:nvSpPr>
          <p:cNvPr id="6" name="Rectangle 5"/>
          <p:cNvSpPr/>
          <p:nvPr/>
        </p:nvSpPr>
        <p:spPr>
          <a:xfrm>
            <a:off x="2971800" y="2895600"/>
            <a:ext cx="1752600" cy="3352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Right Turn /</a:t>
            </a:r>
          </a:p>
          <a:p>
            <a:pPr algn="ctr"/>
            <a:r>
              <a:rPr lang="en-US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Left Turn</a:t>
            </a:r>
          </a:p>
          <a:p>
            <a:pPr algn="ctr"/>
            <a:r>
              <a:rPr lang="en-US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Command Thread</a:t>
            </a:r>
          </a:p>
          <a:p>
            <a:pPr algn="ctr"/>
            <a:endParaRPr lang="en-US" dirty="0">
              <a:solidFill>
                <a:srgbClr val="C0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Issue Turn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Wait To Turn x degrees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Submit Data to Log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876800" y="2895600"/>
            <a:ext cx="1752600" cy="3352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Backtracking Thread</a:t>
            </a:r>
          </a:p>
          <a:p>
            <a:pPr algn="ctr"/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Execute Backtrack algorithm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781800" y="2895600"/>
            <a:ext cx="1752600" cy="3352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 smtClean="0">
                <a:solidFill>
                  <a:schemeClr val="tx1"/>
                </a:solidFill>
              </a:rPr>
              <a:t>Serial Port</a:t>
            </a:r>
          </a:p>
          <a:p>
            <a:pPr algn="ctr"/>
            <a:r>
              <a:rPr lang="en-US" u="sng" dirty="0" smtClean="0">
                <a:solidFill>
                  <a:schemeClr val="tx1"/>
                </a:solidFill>
              </a:rPr>
              <a:t/>
            </a:r>
            <a:br>
              <a:rPr lang="en-US" u="sng" dirty="0" smtClean="0">
                <a:solidFill>
                  <a:schemeClr val="tx1"/>
                </a:solidFill>
              </a:rPr>
            </a:br>
            <a:endParaRPr lang="en-US" u="sng" dirty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Send Command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Spin and Listen for Result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90600" y="1905000"/>
            <a:ext cx="7543800" cy="4572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User Interface/Main Thread</a:t>
            </a:r>
            <a:endParaRPr lang="en-US" dirty="0"/>
          </a:p>
        </p:txBody>
      </p:sp>
      <p:cxnSp>
        <p:nvCxnSpPr>
          <p:cNvPr id="11" name="Curved Connector 10"/>
          <p:cNvCxnSpPr>
            <a:stCxn id="4" idx="2"/>
            <a:endCxn id="4" idx="0"/>
          </p:cNvCxnSpPr>
          <p:nvPr/>
        </p:nvCxnSpPr>
        <p:spPr>
          <a:xfrm rot="5400000" flipH="1">
            <a:off x="190500" y="4572000"/>
            <a:ext cx="3352800" cy="1588"/>
          </a:xfrm>
          <a:prstGeom prst="curvedConnector5">
            <a:avLst>
              <a:gd name="adj1" fmla="val -6818"/>
              <a:gd name="adj2" fmla="val 69578086"/>
              <a:gd name="adj3" fmla="val 113537"/>
            </a:avLst>
          </a:prstGeom>
          <a:ln w="19050">
            <a:headEnd type="diamon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9" idx="2"/>
            <a:endCxn id="4" idx="0"/>
          </p:cNvCxnSpPr>
          <p:nvPr/>
        </p:nvCxnSpPr>
        <p:spPr>
          <a:xfrm rot="5400000">
            <a:off x="3048000" y="1181100"/>
            <a:ext cx="533400" cy="2895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2"/>
            <a:endCxn id="6" idx="0"/>
          </p:cNvCxnSpPr>
          <p:nvPr/>
        </p:nvCxnSpPr>
        <p:spPr>
          <a:xfrm rot="5400000">
            <a:off x="4038600" y="2171700"/>
            <a:ext cx="533400" cy="914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9" idx="2"/>
            <a:endCxn id="7" idx="0"/>
          </p:cNvCxnSpPr>
          <p:nvPr/>
        </p:nvCxnSpPr>
        <p:spPr>
          <a:xfrm rot="16200000" flipH="1">
            <a:off x="4991100" y="2133600"/>
            <a:ext cx="533400" cy="990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9" idx="2"/>
            <a:endCxn id="8" idx="0"/>
          </p:cNvCxnSpPr>
          <p:nvPr/>
        </p:nvCxnSpPr>
        <p:spPr>
          <a:xfrm rot="16200000" flipH="1">
            <a:off x="5943600" y="1181100"/>
            <a:ext cx="533400" cy="2895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stCxn id="7" idx="2"/>
            <a:endCxn id="6" idx="2"/>
          </p:cNvCxnSpPr>
          <p:nvPr/>
        </p:nvCxnSpPr>
        <p:spPr>
          <a:xfrm rot="5400000">
            <a:off x="4800600" y="5295900"/>
            <a:ext cx="1588" cy="1905000"/>
          </a:xfrm>
          <a:prstGeom prst="curvedConnector3">
            <a:avLst>
              <a:gd name="adj1" fmla="val 29416823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Threading / Lock Variables / Turning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810000" cy="587009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Turn Right 90 Degrees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2971800"/>
            <a:ext cx="1219200" cy="3200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 smtClean="0">
                <a:solidFill>
                  <a:schemeClr val="tx1"/>
                </a:solidFill>
              </a:rPr>
              <a:t>Main Thread/</a:t>
            </a:r>
          </a:p>
          <a:p>
            <a:pPr algn="ctr"/>
            <a:r>
              <a:rPr lang="en-US" b="1" u="sng" dirty="0" smtClean="0">
                <a:solidFill>
                  <a:schemeClr val="tx1"/>
                </a:solidFill>
              </a:rPr>
              <a:t>User Interface</a:t>
            </a:r>
          </a:p>
          <a:p>
            <a:pPr algn="ctr"/>
            <a:endParaRPr lang="en-US" u="sng" dirty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Know When Turn Is Done</a:t>
            </a:r>
          </a:p>
          <a:p>
            <a:endParaRPr lang="en-US" sz="1200" dirty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Allow To Click And Stop Turn</a:t>
            </a: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438400" y="2286000"/>
            <a:ext cx="2590800" cy="441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u="sng" dirty="0" smtClean="0">
                <a:solidFill>
                  <a:schemeClr val="tx1"/>
                </a:solidFill>
              </a:rPr>
              <a:t>Turn Right Thread</a:t>
            </a:r>
          </a:p>
          <a:p>
            <a:pPr algn="ctr"/>
            <a:endParaRPr lang="en-US" sz="1700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700" dirty="0" smtClean="0">
                <a:solidFill>
                  <a:schemeClr val="tx1"/>
                </a:solidFill>
              </a:rPr>
              <a:t>Lock Out Other Threads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700" dirty="0" smtClean="0">
                <a:solidFill>
                  <a:schemeClr val="tx1"/>
                </a:solidFill>
              </a:rPr>
              <a:t>Issue start moving command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700" dirty="0" smtClean="0">
                <a:solidFill>
                  <a:schemeClr val="tx1"/>
                </a:solidFill>
              </a:rPr>
              <a:t>Loop: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700" dirty="0" smtClean="0">
                <a:solidFill>
                  <a:schemeClr val="tx1"/>
                </a:solidFill>
              </a:rPr>
              <a:t>Ask for degrees turned so far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700" dirty="0" smtClean="0">
                <a:solidFill>
                  <a:schemeClr val="tx1"/>
                </a:solidFill>
              </a:rPr>
              <a:t>If 90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sz="1700" dirty="0" smtClean="0">
                <a:solidFill>
                  <a:schemeClr val="tx1"/>
                </a:solidFill>
              </a:rPr>
              <a:t>Add Deg. To Stack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sz="1700" dirty="0" smtClean="0">
                <a:solidFill>
                  <a:schemeClr val="tx1"/>
                </a:solidFill>
              </a:rPr>
              <a:t>Stop Robot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sz="1700" dirty="0" smtClean="0">
                <a:solidFill>
                  <a:schemeClr val="tx1"/>
                </a:solidFill>
              </a:rPr>
              <a:t>Release Thread Lock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700" dirty="0" smtClean="0">
                <a:solidFill>
                  <a:schemeClr val="tx1"/>
                </a:solidFill>
              </a:rPr>
              <a:t>Notify Main Thread That Turn Is Completed</a:t>
            </a:r>
          </a:p>
        </p:txBody>
      </p:sp>
      <p:sp>
        <p:nvSpPr>
          <p:cNvPr id="6" name="Right Arrow 5"/>
          <p:cNvSpPr/>
          <p:nvPr/>
        </p:nvSpPr>
        <p:spPr>
          <a:xfrm>
            <a:off x="1447800" y="4572000"/>
            <a:ext cx="914400" cy="22860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371600" y="3733800"/>
            <a:ext cx="990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Start The Turn Right Thread</a:t>
            </a:r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7086600" y="5029200"/>
            <a:ext cx="18288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u="sng" dirty="0" smtClean="0">
                <a:solidFill>
                  <a:schemeClr val="tx1"/>
                </a:solidFill>
              </a:rPr>
              <a:t>Serial Port</a:t>
            </a:r>
          </a:p>
          <a:p>
            <a:pPr algn="ctr"/>
            <a:r>
              <a:rPr lang="en-US" sz="1600" b="1" u="sng" dirty="0" smtClean="0">
                <a:solidFill>
                  <a:schemeClr val="tx1"/>
                </a:solidFill>
              </a:rPr>
              <a:t>Thread</a:t>
            </a:r>
            <a:r>
              <a:rPr lang="en-US" sz="1600" u="sng" dirty="0" smtClean="0">
                <a:solidFill>
                  <a:schemeClr val="tx1"/>
                </a:solidFill>
              </a:rPr>
              <a:t/>
            </a:r>
            <a:br>
              <a:rPr lang="en-US" sz="1600" u="sng" dirty="0" smtClean="0">
                <a:solidFill>
                  <a:schemeClr val="tx1"/>
                </a:solidFill>
              </a:rPr>
            </a:br>
            <a:endParaRPr lang="en-US" sz="1600" u="sng" dirty="0" smtClean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>
                <a:solidFill>
                  <a:schemeClr val="tx1"/>
                </a:solidFill>
              </a:rPr>
              <a:t>Send Command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>
                <a:solidFill>
                  <a:schemeClr val="tx1"/>
                </a:solidFill>
              </a:rPr>
              <a:t>Wait For Response</a:t>
            </a:r>
          </a:p>
        </p:txBody>
      </p:sp>
      <p:sp>
        <p:nvSpPr>
          <p:cNvPr id="9" name="Left-Right Arrow 8"/>
          <p:cNvSpPr/>
          <p:nvPr/>
        </p:nvSpPr>
        <p:spPr>
          <a:xfrm>
            <a:off x="5173030" y="5566547"/>
            <a:ext cx="1685557" cy="179812"/>
          </a:xfrm>
          <a:prstGeom prst="left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rot="18953">
            <a:off x="5334000" y="5181601"/>
            <a:ext cx="990600" cy="2462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Start Turning</a:t>
            </a:r>
            <a:endParaRPr lang="en-US" sz="1000" dirty="0"/>
          </a:p>
        </p:txBody>
      </p:sp>
      <p:sp>
        <p:nvSpPr>
          <p:cNvPr id="13" name="TextBox 12"/>
          <p:cNvSpPr txBox="1"/>
          <p:nvPr/>
        </p:nvSpPr>
        <p:spPr>
          <a:xfrm>
            <a:off x="5231524" y="5825988"/>
            <a:ext cx="16564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How far did you it turn since last request?</a:t>
            </a:r>
            <a:endParaRPr lang="en-US" sz="1100" dirty="0"/>
          </a:p>
        </p:txBody>
      </p:sp>
      <p:sp>
        <p:nvSpPr>
          <p:cNvPr id="15" name="Oval 14"/>
          <p:cNvSpPr/>
          <p:nvPr/>
        </p:nvSpPr>
        <p:spPr>
          <a:xfrm>
            <a:off x="6324600" y="1600200"/>
            <a:ext cx="2362200" cy="1905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u="sng" dirty="0" err="1" smtClean="0">
                <a:solidFill>
                  <a:schemeClr val="tx1"/>
                </a:solidFill>
              </a:rPr>
              <a:t>iRobot</a:t>
            </a:r>
            <a:r>
              <a:rPr lang="en-US" sz="1200" b="1" u="sng" dirty="0" smtClean="0">
                <a:solidFill>
                  <a:schemeClr val="tx1"/>
                </a:solidFill>
              </a:rPr>
              <a:t> Create</a:t>
            </a:r>
          </a:p>
          <a:p>
            <a:endParaRPr lang="en-US" sz="1200" b="1" u="sng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Process Command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Send Feedback</a:t>
            </a:r>
          </a:p>
        </p:txBody>
      </p:sp>
      <p:sp>
        <p:nvSpPr>
          <p:cNvPr id="16" name="Left-Right Arrow 15"/>
          <p:cNvSpPr/>
          <p:nvPr/>
        </p:nvSpPr>
        <p:spPr>
          <a:xfrm rot="5400000">
            <a:off x="6781799" y="4191001"/>
            <a:ext cx="1371601" cy="152400"/>
          </a:xfrm>
          <a:prstGeom prst="left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Curved Connector 17"/>
          <p:cNvCxnSpPr/>
          <p:nvPr/>
        </p:nvCxnSpPr>
        <p:spPr>
          <a:xfrm rot="16200000" flipV="1">
            <a:off x="2667000" y="4191000"/>
            <a:ext cx="457200" cy="457200"/>
          </a:xfrm>
          <a:prstGeom prst="curvedConnector3">
            <a:avLst>
              <a:gd name="adj1" fmla="val -16667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Delay between PC &lt;-&gt; </a:t>
            </a:r>
            <a:r>
              <a:rPr lang="en-US" dirty="0" err="1" smtClean="0"/>
              <a:t>iRobot</a:t>
            </a:r>
            <a:r>
              <a:rPr lang="en-US" dirty="0" smtClean="0"/>
              <a:t>, </a:t>
            </a:r>
            <a:r>
              <a:rPr lang="en-US" dirty="0" smtClean="0"/>
              <a:t>not accurate angles (accuracy of +- 3,4 degrees/mm)</a:t>
            </a:r>
          </a:p>
          <a:p>
            <a:r>
              <a:rPr lang="en-US" dirty="0" smtClean="0"/>
              <a:t>Errors (3,4 degrees) accumulate over number of commands</a:t>
            </a:r>
          </a:p>
          <a:p>
            <a:pPr lvl="1"/>
            <a:r>
              <a:rPr lang="en-US" dirty="0" smtClean="0"/>
              <a:t>If off by 3 degrees on first turn, 2 turn could be off by as much as 6 and so on…</a:t>
            </a:r>
          </a:p>
          <a:p>
            <a:pPr lvl="1"/>
            <a:r>
              <a:rPr lang="en-US" dirty="0" smtClean="0"/>
              <a:t>Not Completely Centered Wheels (.5 inches longer in the front). </a:t>
            </a:r>
          </a:p>
          <a:p>
            <a:pPr lvl="1"/>
            <a:r>
              <a:rPr lang="en-US" dirty="0" smtClean="0"/>
              <a:t>No third source of data to correct for these errors( GPS )</a:t>
            </a:r>
          </a:p>
          <a:p>
            <a:r>
              <a:rPr lang="en-US" dirty="0" smtClean="0"/>
              <a:t>Threading / Lock Variables </a:t>
            </a:r>
          </a:p>
          <a:p>
            <a:pPr lvl="1"/>
            <a:r>
              <a:rPr lang="en-US" dirty="0" smtClean="0"/>
              <a:t>Side-effects of asynchronous processing</a:t>
            </a:r>
          </a:p>
          <a:p>
            <a:pPr lvl="2"/>
            <a:r>
              <a:rPr lang="en-US" dirty="0" smtClean="0"/>
              <a:t>Hard to find and accommodate for all possible errors with so many processes happening at the same time</a:t>
            </a:r>
          </a:p>
          <a:p>
            <a:pPr lvl="2"/>
            <a:r>
              <a:rPr lang="en-US" dirty="0" smtClean="0"/>
              <a:t>“Racing conditions” on the serial port(don’t want to break up logical segments of code to and from the robot)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Demo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Accomplishments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724399"/>
          </a:xfrm>
        </p:spPr>
        <p:txBody>
          <a:bodyPr anchor="ctr">
            <a:normAutofit/>
          </a:bodyPr>
          <a:lstStyle/>
          <a:p>
            <a:r>
              <a:rPr lang="en-US" dirty="0" smtClean="0"/>
              <a:t>Backtracking </a:t>
            </a:r>
          </a:p>
          <a:p>
            <a:r>
              <a:rPr lang="en-US" dirty="0" smtClean="0"/>
              <a:t>Checks and stops on bump</a:t>
            </a:r>
          </a:p>
          <a:p>
            <a:r>
              <a:rPr lang="en-US" dirty="0" smtClean="0"/>
              <a:t>Turning on the move</a:t>
            </a:r>
          </a:p>
          <a:p>
            <a:r>
              <a:rPr lang="en-US" dirty="0" smtClean="0"/>
              <a:t>Multi-threading</a:t>
            </a:r>
          </a:p>
          <a:p>
            <a:r>
              <a:rPr lang="en-US" dirty="0" smtClean="0"/>
              <a:t>User Interface</a:t>
            </a:r>
          </a:p>
          <a:p>
            <a:pPr lvl="3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Do For Next Year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Reference Point for the Robot </a:t>
            </a:r>
          </a:p>
          <a:p>
            <a:pPr lvl="1"/>
            <a:r>
              <a:rPr lang="en-US" dirty="0" smtClean="0"/>
              <a:t>Different GPS?</a:t>
            </a:r>
          </a:p>
          <a:p>
            <a:pPr lvl="1"/>
            <a:r>
              <a:rPr lang="en-US" dirty="0" smtClean="0"/>
              <a:t>Use another source to verify robot location/ correct for errors in reading data</a:t>
            </a:r>
          </a:p>
          <a:p>
            <a:r>
              <a:rPr lang="en-US" dirty="0" smtClean="0"/>
              <a:t>Be able to coordinate two robots, even something as simple as, one drive away and the second follow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Advice For Next Year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Often easier to re-write from the beginning than to understand other’s code</a:t>
            </a:r>
          </a:p>
          <a:p>
            <a:pPr lvl="1"/>
            <a:r>
              <a:rPr lang="en-US" dirty="0" smtClean="0"/>
              <a:t>Start with my basic functions (Move Forward, Backwards, Left, Right)</a:t>
            </a:r>
          </a:p>
          <a:p>
            <a:pPr lvl="1"/>
            <a:r>
              <a:rPr lang="en-US" dirty="0" smtClean="0"/>
              <a:t>At first ignore threading/stack to easily understand the basic functionality</a:t>
            </a:r>
          </a:p>
          <a:p>
            <a:pPr lvl="1"/>
            <a:r>
              <a:rPr lang="en-US" dirty="0" smtClean="0"/>
              <a:t>Use the basic commands (+ threading) as building blocks from which to build your own algorithm logic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Learning and Development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8280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Finding Answers:</a:t>
            </a:r>
          </a:p>
          <a:p>
            <a:pPr lvl="1"/>
            <a:r>
              <a:rPr lang="en-US" dirty="0" smtClean="0"/>
              <a:t>Google and examine sample code</a:t>
            </a:r>
          </a:p>
          <a:p>
            <a:pPr lvl="2"/>
            <a:r>
              <a:rPr lang="en-US" dirty="0" smtClean="0"/>
              <a:t>MSDN </a:t>
            </a:r>
          </a:p>
          <a:p>
            <a:pPr lvl="1"/>
            <a:r>
              <a:rPr lang="en-US" dirty="0" smtClean="0"/>
              <a:t>Build small programs to test and understand sample code</a:t>
            </a:r>
          </a:p>
          <a:p>
            <a:pPr lvl="1"/>
            <a:r>
              <a:rPr lang="en-US" dirty="0" smtClean="0"/>
              <a:t>Write my version of sample and add it to a bigger picture</a:t>
            </a:r>
          </a:p>
          <a:p>
            <a:r>
              <a:rPr lang="en-US" dirty="0" smtClean="0"/>
              <a:t>CS Courses That Were Most Helpful:</a:t>
            </a:r>
          </a:p>
          <a:p>
            <a:pPr lvl="1"/>
            <a:r>
              <a:rPr lang="en-US" dirty="0" smtClean="0"/>
              <a:t>Operating Systems</a:t>
            </a:r>
          </a:p>
          <a:p>
            <a:pPr lvl="1"/>
            <a:r>
              <a:rPr lang="en-US" dirty="0" smtClean="0"/>
              <a:t>Database Modeling Project in C#</a:t>
            </a:r>
          </a:p>
          <a:p>
            <a:pPr lvl="1"/>
            <a:r>
              <a:rPr lang="en-US" dirty="0" smtClean="0"/>
              <a:t>Assembly Language (Low Level Understanding)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Original Project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Develop communication protocol so that two create robots can partner and cooperate activities.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>
              <a:lnSpc>
                <a:spcPct val="210000"/>
              </a:lnSpc>
            </a:pPr>
            <a:r>
              <a:rPr lang="en-US" dirty="0" smtClean="0"/>
              <a:t>Use GPS to track the robots</a:t>
            </a:r>
          </a:p>
          <a:p>
            <a:pPr>
              <a:lnSpc>
                <a:spcPct val="210000"/>
              </a:lnSpc>
            </a:pPr>
            <a:r>
              <a:rPr lang="en-US" dirty="0" smtClean="0"/>
              <a:t>Use PC as the “brains” behind the robots</a:t>
            </a:r>
          </a:p>
          <a:p>
            <a:pPr>
              <a:lnSpc>
                <a:spcPct val="210000"/>
              </a:lnSpc>
            </a:pPr>
            <a:r>
              <a:rPr lang="en-US" dirty="0" smtClean="0"/>
              <a:t>Communicate via Bluetooth to control the robots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Initial Equipment Limitations/ Project Evolution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Failure of the GPS due to lack of accuracy</a:t>
            </a:r>
          </a:p>
          <a:p>
            <a:r>
              <a:rPr lang="en-US" dirty="0" smtClean="0"/>
              <a:t>Project Evolves:</a:t>
            </a:r>
          </a:p>
          <a:p>
            <a:pPr lvl="1"/>
            <a:r>
              <a:rPr lang="en-US" dirty="0" smtClean="0"/>
              <a:t>Create a user interface to control the robot via Bluetooth</a:t>
            </a:r>
          </a:p>
          <a:p>
            <a:pPr lvl="1"/>
            <a:r>
              <a:rPr lang="en-US" dirty="0" smtClean="0"/>
              <a:t>Use internal Robot’s readings to measure movement distances and directions</a:t>
            </a:r>
          </a:p>
          <a:p>
            <a:pPr lvl="1"/>
            <a:r>
              <a:rPr lang="en-US" dirty="0" smtClean="0"/>
              <a:t>Develop an algorithm to keep track of the robot</a:t>
            </a:r>
          </a:p>
          <a:p>
            <a:pPr lvl="2"/>
            <a:r>
              <a:rPr lang="en-US" dirty="0" smtClean="0"/>
              <a:t>Backtrack to the starting location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Focal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 Interface</a:t>
            </a:r>
          </a:p>
          <a:p>
            <a:r>
              <a:rPr lang="en-US" dirty="0" smtClean="0"/>
              <a:t>Serial Port/Bluetooth Communication</a:t>
            </a:r>
          </a:p>
          <a:p>
            <a:r>
              <a:rPr lang="en-US" dirty="0" smtClean="0"/>
              <a:t>Multi-processing </a:t>
            </a:r>
          </a:p>
          <a:p>
            <a:pPr lvl="1"/>
            <a:r>
              <a:rPr lang="en-US" dirty="0" smtClean="0"/>
              <a:t>Robot</a:t>
            </a:r>
          </a:p>
          <a:p>
            <a:pPr lvl="1"/>
            <a:r>
              <a:rPr lang="en-US" dirty="0" smtClean="0"/>
              <a:t>PC</a:t>
            </a:r>
          </a:p>
          <a:p>
            <a:pPr lvl="2"/>
            <a:r>
              <a:rPr lang="en-US" dirty="0" smtClean="0"/>
              <a:t>Multi-threading</a:t>
            </a:r>
          </a:p>
          <a:p>
            <a:r>
              <a:rPr lang="en-US" dirty="0" smtClean="0"/>
              <a:t>Modified Stack for movement history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Overview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219200" y="2514600"/>
            <a:ext cx="1676400" cy="1371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iRobot</a:t>
            </a:r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Internal </a:t>
            </a:r>
            <a:r>
              <a:rPr lang="en-US" dirty="0">
                <a:solidFill>
                  <a:schemeClr val="tx1"/>
                </a:solidFill>
              </a:rPr>
              <a:t>P</a:t>
            </a:r>
            <a:r>
              <a:rPr lang="en-US" dirty="0" smtClean="0">
                <a:solidFill>
                  <a:schemeClr val="tx1"/>
                </a:solidFill>
              </a:rPr>
              <a:t>rocessor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71800" y="24384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Via Bluetooth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4648200" y="2209800"/>
            <a:ext cx="3505200" cy="3657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PC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i="1" u="sng" dirty="0" smtClean="0">
                <a:solidFill>
                  <a:schemeClr val="tx1"/>
                </a:solidFill>
              </a:rPr>
              <a:t>SERIAL PORT</a:t>
            </a:r>
          </a:p>
          <a:p>
            <a:pPr algn="ctr"/>
            <a:endParaRPr lang="en-US" i="1" u="sng" dirty="0">
              <a:solidFill>
                <a:schemeClr val="tx1"/>
              </a:solidFill>
            </a:endParaRPr>
          </a:p>
          <a:p>
            <a:pPr algn="ctr"/>
            <a:endParaRPr lang="en-US" i="1" u="sng" dirty="0" smtClean="0">
              <a:solidFill>
                <a:schemeClr val="tx1"/>
              </a:solidFill>
            </a:endParaRPr>
          </a:p>
          <a:p>
            <a:pPr algn="ctr"/>
            <a:endParaRPr lang="en-US" i="1" u="sng" dirty="0" smtClean="0">
              <a:solidFill>
                <a:schemeClr val="tx1"/>
              </a:solidFill>
            </a:endParaRPr>
          </a:p>
          <a:p>
            <a:pPr algn="ctr"/>
            <a:endParaRPr lang="en-US" i="1" u="sng" dirty="0">
              <a:solidFill>
                <a:schemeClr val="tx1"/>
              </a:solidFill>
            </a:endParaRPr>
          </a:p>
          <a:p>
            <a:pPr algn="ctr"/>
            <a:endParaRPr lang="en-US" i="1" u="sng" dirty="0" smtClean="0">
              <a:solidFill>
                <a:schemeClr val="tx1"/>
              </a:solidFill>
            </a:endParaRPr>
          </a:p>
          <a:p>
            <a:pPr algn="ctr"/>
            <a:endParaRPr lang="en-US" i="1" u="sng" dirty="0">
              <a:solidFill>
                <a:schemeClr val="tx1"/>
              </a:solidFill>
            </a:endParaRPr>
          </a:p>
          <a:p>
            <a:pPr algn="ctr"/>
            <a:endParaRPr lang="en-US" i="1" u="sng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895600" y="3429000"/>
            <a:ext cx="2895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562600" y="3962400"/>
            <a:ext cx="1981200" cy="533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Threads/Log/Logic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>
            <a:stCxn id="11" idx="0"/>
          </p:cNvCxnSpPr>
          <p:nvPr/>
        </p:nvCxnSpPr>
        <p:spPr>
          <a:xfrm rot="5400000" flipH="1" flipV="1">
            <a:off x="6325394" y="3733800"/>
            <a:ext cx="456406" cy="79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562600" y="5105400"/>
            <a:ext cx="1981200" cy="533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User Interface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>
            <a:stCxn id="13" idx="0"/>
            <a:endCxn id="11" idx="2"/>
          </p:cNvCxnSpPr>
          <p:nvPr/>
        </p:nvCxnSpPr>
        <p:spPr>
          <a:xfrm rot="5400000" flipH="1" flipV="1">
            <a:off x="6248400" y="4800600"/>
            <a:ext cx="609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>
            <a:off x="3124200" y="3124200"/>
            <a:ext cx="1219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124200" y="3810000"/>
            <a:ext cx="1219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124200" y="2743200"/>
            <a:ext cx="1470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Request Data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124200" y="3429000"/>
            <a:ext cx="1340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Return Data</a:t>
            </a:r>
            <a:endParaRPr lang="en-US" dirty="0"/>
          </a:p>
        </p:txBody>
      </p:sp>
      <p:cxnSp>
        <p:nvCxnSpPr>
          <p:cNvPr id="29" name="Curved Connector 28"/>
          <p:cNvCxnSpPr>
            <a:stCxn id="4" idx="7"/>
          </p:cNvCxnSpPr>
          <p:nvPr/>
        </p:nvCxnSpPr>
        <p:spPr>
          <a:xfrm rot="16200000" flipH="1">
            <a:off x="2326013" y="3039549"/>
            <a:ext cx="1046069" cy="397903"/>
          </a:xfrm>
          <a:prstGeom prst="curvedConnector3">
            <a:avLst>
              <a:gd name="adj1" fmla="val -41055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Interface</a:t>
            </a:r>
            <a:endParaRPr lang="en-US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9326" y="1600200"/>
            <a:ext cx="7592674" cy="5143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Demo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Stack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057400" y="2590800"/>
          <a:ext cx="3657600" cy="270764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36576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Direction Key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(back/forward/left/right)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41680">
                <a:tc>
                  <a:txBody>
                    <a:bodyPr/>
                    <a:lstStyle/>
                    <a:p>
                      <a:pPr algn="l"/>
                      <a:r>
                        <a:rPr lang="en-US" sz="2200" dirty="0" smtClean="0"/>
                        <a:t>Distance Driven </a:t>
                      </a:r>
                      <a:endParaRPr lang="en-US" sz="2200" b="1" dirty="0"/>
                    </a:p>
                  </a:txBody>
                  <a:tcPr anchor="ctr"/>
                </a:tc>
              </a:tr>
              <a:tr h="741680">
                <a:tc>
                  <a:txBody>
                    <a:bodyPr/>
                    <a:lstStyle/>
                    <a:p>
                      <a:pPr algn="l"/>
                      <a:r>
                        <a:rPr lang="en-US" sz="2200" dirty="0" smtClean="0"/>
                        <a:t>Angle Turned</a:t>
                      </a:r>
                      <a:endParaRPr lang="en-US" sz="2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200" b="0" dirty="0" smtClean="0"/>
                        <a:t>Bump Sensor</a:t>
                      </a:r>
                      <a:endParaRPr lang="en-US" sz="22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200" b="1" dirty="0" smtClean="0"/>
                        <a:t>Speed</a:t>
                      </a:r>
                      <a:endParaRPr lang="en-US" sz="22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0" y="2590800"/>
          <a:ext cx="1143000" cy="2667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1(B,F,</a:t>
                      </a:r>
                      <a:r>
                        <a:rPr lang="en-US" sz="1700" baseline="0" dirty="0" smtClean="0"/>
                        <a:t> R, L)</a:t>
                      </a:r>
                      <a:endParaRPr lang="en-US" sz="1700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255</a:t>
                      </a:r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172200" y="1882029"/>
          <a:ext cx="2590800" cy="45719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3600"/>
                <a:gridCol w="863600"/>
                <a:gridCol w="863600"/>
              </a:tblGrid>
              <a:tr h="313899">
                <a:tc rowSpan="7"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Drive Forward 67</a:t>
                      </a:r>
                      <a:r>
                        <a:rPr lang="en-US" sz="1400" baseline="0" dirty="0" smtClean="0"/>
                        <a:t> mm at speed of 3 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546">
                <a:tc vMerge="1"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546">
                <a:tc vMerge="1"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67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546">
                <a:tc vMerge="1"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546">
                <a:tc vMerge="1"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546">
                <a:tc vMerge="1"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546">
                <a:tc vMerge="1"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546">
                <a:tc rowSpan="7"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Turn Left 90 Degrees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546">
                <a:tc vMerge="1"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255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546">
                <a:tc vMerge="1"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245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546">
                <a:tc vMerge="1"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255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546">
                <a:tc vMerge="1"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546">
                <a:tc vMerge="1"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546">
                <a:tc vMerge="1"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010400" y="1424829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Stack Example: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2936</TotalTime>
  <Words>840</Words>
  <Application>Microsoft Office PowerPoint</Application>
  <PresentationFormat>On-screen Show (4:3)</PresentationFormat>
  <Paragraphs>216</Paragraphs>
  <Slides>19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Module</vt:lpstr>
      <vt:lpstr>iRobot Create</vt:lpstr>
      <vt:lpstr>Original Project Definition</vt:lpstr>
      <vt:lpstr>Initial Design</vt:lpstr>
      <vt:lpstr>Initial Equipment Limitations/ Project Evolution</vt:lpstr>
      <vt:lpstr>New Focal Points</vt:lpstr>
      <vt:lpstr>Design Overview</vt:lpstr>
      <vt:lpstr>User Interface</vt:lpstr>
      <vt:lpstr>Demo </vt:lpstr>
      <vt:lpstr>History Stack</vt:lpstr>
      <vt:lpstr>Extra Features of the Stack Class</vt:lpstr>
      <vt:lpstr>Multi-Processing</vt:lpstr>
      <vt:lpstr>Main Threads</vt:lpstr>
      <vt:lpstr>Threading / Lock Variables / Turning Example</vt:lpstr>
      <vt:lpstr>Limitations</vt:lpstr>
      <vt:lpstr>Demo </vt:lpstr>
      <vt:lpstr>Accomplishments</vt:lpstr>
      <vt:lpstr>To Do For Next Year </vt:lpstr>
      <vt:lpstr>Advice For Next Year</vt:lpstr>
      <vt:lpstr>Learning and Development Process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iRobot Create</dc:title>
  <dc:creator>Sasha</dc:creator>
  <cp:lastModifiedBy>Sasha</cp:lastModifiedBy>
  <cp:revision>95</cp:revision>
  <dcterms:created xsi:type="dcterms:W3CDTF">2011-04-25T21:39:26Z</dcterms:created>
  <dcterms:modified xsi:type="dcterms:W3CDTF">2011-04-28T05:36:57Z</dcterms:modified>
</cp:coreProperties>
</file>