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7" r:id="rId11"/>
    <p:sldId id="264" r:id="rId12"/>
    <p:sldId id="265" r:id="rId13"/>
    <p:sldId id="266" r:id="rId14"/>
    <p:sldId id="269" r:id="rId15"/>
    <p:sldId id="273" r:id="rId16"/>
    <p:sldId id="268" r:id="rId17"/>
    <p:sldId id="272" r:id="rId18"/>
    <p:sldId id="271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E99CB-653A-4080-BEBE-05CDF38B0ADC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D7A7-22B0-4C5D-AE47-661E8B336A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91187-F286-493E-BD03-32FED8E194B6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C594F-EEA2-4285-8B7C-698EB8029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 of</a:t>
            </a:r>
            <a:r>
              <a:rPr lang="en-US" baseline="0" dirty="0" smtClean="0"/>
              <a:t> Data Request</a:t>
            </a:r>
          </a:p>
          <a:p>
            <a:r>
              <a:rPr lang="en-US" baseline="0" dirty="0" smtClean="0"/>
              <a:t>Talk about “dumb” </a:t>
            </a:r>
            <a:r>
              <a:rPr lang="en-US" baseline="0" dirty="0" err="1" smtClean="0"/>
              <a:t>roomba</a:t>
            </a:r>
            <a:r>
              <a:rPr lang="en-US" baseline="0" dirty="0" smtClean="0"/>
              <a:t> and the brains of the 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</a:t>
            </a:r>
            <a:r>
              <a:rPr lang="en-US" baseline="0" dirty="0" smtClean="0"/>
              <a:t> command line is a state of the robot</a:t>
            </a:r>
          </a:p>
          <a:p>
            <a:r>
              <a:rPr lang="en-US" baseline="0" dirty="0" smtClean="0"/>
              <a:t>Make states smoother I “buffer” the state in progress, add 90 degrees instead of 1 degree at a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</a:t>
            </a:r>
            <a:r>
              <a:rPr lang="en-US" baseline="0" dirty="0" smtClean="0"/>
              <a:t> through very quickly and show chart on next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Kill thread with lock variable locked in another thread</a:t>
            </a:r>
          </a:p>
          <a:p>
            <a:r>
              <a:rPr lang="en-US" dirty="0" smtClean="0"/>
              <a:t>Who</a:t>
            </a:r>
            <a:r>
              <a:rPr lang="en-US" baseline="0" dirty="0" smtClean="0"/>
              <a:t> stops the robot if the thread is killed half way</a:t>
            </a:r>
          </a:p>
          <a:p>
            <a:r>
              <a:rPr lang="en-US" baseline="0" dirty="0" smtClean="0"/>
              <a:t>How far did we go?</a:t>
            </a:r>
          </a:p>
          <a:p>
            <a:r>
              <a:rPr lang="en-US" baseline="0" dirty="0" smtClean="0"/>
              <a:t>Make sure the thread is finished so next one can start.</a:t>
            </a:r>
          </a:p>
          <a:p>
            <a:r>
              <a:rPr lang="en-US" baseline="0" dirty="0" smtClean="0"/>
              <a:t>Reset variables of movement...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C594F-EEA2-4285-8B7C-698EB80293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5E89A4-C0F5-4E4C-8819-A4883212BE80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8FA804-37A9-4CC8-A0D2-D697A9658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iRobot</a:t>
            </a:r>
            <a:r>
              <a:rPr lang="en-US" dirty="0" smtClean="0"/>
              <a:t> Create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Sasha Popov</a:t>
            </a:r>
          </a:p>
          <a:p>
            <a:fld id="{F9816F49-112F-4E2B-ADE6-6ECAF3FF49F8}" type="datetime4">
              <a:rPr lang="en-US" smtClean="0"/>
              <a:pPr/>
              <a:t>April 27, 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Features of the Stack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Moving?</a:t>
            </a:r>
          </a:p>
          <a:p>
            <a:r>
              <a:rPr lang="en-US" dirty="0" smtClean="0"/>
              <a:t>Last executed Direction?</a:t>
            </a:r>
          </a:p>
          <a:p>
            <a:r>
              <a:rPr lang="en-US" dirty="0" smtClean="0"/>
              <a:t>Last Executed Command Line?</a:t>
            </a:r>
          </a:p>
          <a:p>
            <a:r>
              <a:rPr lang="en-US" dirty="0" smtClean="0"/>
              <a:t>Add another command to the stack?</a:t>
            </a:r>
          </a:p>
          <a:p>
            <a:pPr lvl="1"/>
            <a:r>
              <a:rPr lang="en-US" dirty="0" smtClean="0"/>
              <a:t>Command Line == state (Drove x, Turned x, Change Speed, Sensor Bumped)</a:t>
            </a:r>
          </a:p>
          <a:p>
            <a:pPr lvl="1"/>
            <a:r>
              <a:rPr lang="en-US" dirty="0" smtClean="0"/>
              <a:t>“Buffer Commands/ Distances”- buffer the current command in progress</a:t>
            </a:r>
          </a:p>
          <a:p>
            <a:r>
              <a:rPr lang="en-US" dirty="0" smtClean="0"/>
              <a:t>Size? Number of Commands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Asynchronous Processors </a:t>
            </a:r>
          </a:p>
          <a:p>
            <a:pPr lvl="1"/>
            <a:r>
              <a:rPr lang="en-US" dirty="0" smtClean="0"/>
              <a:t>PC</a:t>
            </a:r>
          </a:p>
          <a:p>
            <a:pPr lvl="1"/>
            <a:r>
              <a:rPr lang="en-US" dirty="0" err="1" smtClean="0"/>
              <a:t>iRobot</a:t>
            </a:r>
            <a:endParaRPr lang="en-US" dirty="0" smtClean="0"/>
          </a:p>
          <a:p>
            <a:r>
              <a:rPr lang="en-US" dirty="0" smtClean="0"/>
              <a:t>PC Threading</a:t>
            </a:r>
          </a:p>
          <a:p>
            <a:pPr lvl="1"/>
            <a:r>
              <a:rPr lang="en-US" dirty="0" smtClean="0"/>
              <a:t>Serial Port</a:t>
            </a:r>
          </a:p>
          <a:p>
            <a:pPr lvl="2"/>
            <a:r>
              <a:rPr lang="en-US" dirty="0" err="1" smtClean="0"/>
              <a:t>iRobot</a:t>
            </a:r>
            <a:r>
              <a:rPr lang="en-US" dirty="0" smtClean="0"/>
              <a:t>&lt;-&gt; </a:t>
            </a:r>
            <a:r>
              <a:rPr lang="en-US" dirty="0" smtClean="0"/>
              <a:t>PC Communication Time</a:t>
            </a:r>
          </a:p>
          <a:p>
            <a:pPr lvl="2"/>
            <a:r>
              <a:rPr lang="en-US" dirty="0" smtClean="0"/>
              <a:t>Sending Data/ Listening for Feedback </a:t>
            </a:r>
          </a:p>
          <a:p>
            <a:pPr lvl="1"/>
            <a:r>
              <a:rPr lang="en-US" dirty="0" smtClean="0"/>
              <a:t>User Interface</a:t>
            </a:r>
          </a:p>
          <a:p>
            <a:pPr lvl="1"/>
            <a:r>
              <a:rPr lang="en-US" dirty="0" smtClean="0"/>
              <a:t>Issuing Commands(Turning Right/Left)</a:t>
            </a:r>
          </a:p>
          <a:p>
            <a:pPr lvl="1"/>
            <a:r>
              <a:rPr lang="en-US" dirty="0" smtClean="0"/>
              <a:t>Lock Variable(on issuing commands to the robot)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895600"/>
            <a:ext cx="1752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BUMP SENSOR THREAD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Check Sensor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Wait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Loop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2895600"/>
            <a:ext cx="1752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Right Turn /</a:t>
            </a:r>
          </a:p>
          <a:p>
            <a:pPr algn="ctr"/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Left Turn</a:t>
            </a:r>
          </a:p>
          <a:p>
            <a:pPr algn="ctr"/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Command Thread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Issue Turn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Wait To Turn x degrees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Submit Data to Log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76800" y="2895600"/>
            <a:ext cx="1752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Backtracking Thread</a:t>
            </a:r>
          </a:p>
          <a:p>
            <a:pPr algn="ctr"/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Execute Backtrack algorithm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2895600"/>
            <a:ext cx="17526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Serial Port</a:t>
            </a:r>
          </a:p>
          <a:p>
            <a:pPr algn="ctr"/>
            <a:r>
              <a:rPr lang="en-US" u="sng" dirty="0" smtClean="0">
                <a:solidFill>
                  <a:schemeClr val="tx1"/>
                </a:solidFill>
              </a:rPr>
              <a:t/>
            </a:r>
            <a:br>
              <a:rPr lang="en-US" u="sng" dirty="0" smtClean="0">
                <a:solidFill>
                  <a:schemeClr val="tx1"/>
                </a:solidFill>
              </a:rPr>
            </a:br>
            <a:endParaRPr lang="en-US" u="sng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Send Command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Spin and Listen for Result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1905000"/>
            <a:ext cx="75438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Interface/Main Thread</a:t>
            </a:r>
            <a:endParaRPr lang="en-US" dirty="0"/>
          </a:p>
        </p:txBody>
      </p:sp>
      <p:cxnSp>
        <p:nvCxnSpPr>
          <p:cNvPr id="11" name="Curved Connector 10"/>
          <p:cNvCxnSpPr>
            <a:stCxn id="4" idx="2"/>
            <a:endCxn id="4" idx="0"/>
          </p:cNvCxnSpPr>
          <p:nvPr/>
        </p:nvCxnSpPr>
        <p:spPr>
          <a:xfrm rot="5400000" flipH="1">
            <a:off x="190500" y="4572000"/>
            <a:ext cx="3352800" cy="1588"/>
          </a:xfrm>
          <a:prstGeom prst="curvedConnector5">
            <a:avLst>
              <a:gd name="adj1" fmla="val -6818"/>
              <a:gd name="adj2" fmla="val 69578086"/>
              <a:gd name="adj3" fmla="val 113537"/>
            </a:avLst>
          </a:prstGeom>
          <a:ln w="19050">
            <a:headEnd type="diamon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  <a:endCxn id="4" idx="0"/>
          </p:cNvCxnSpPr>
          <p:nvPr/>
        </p:nvCxnSpPr>
        <p:spPr>
          <a:xfrm rot="5400000">
            <a:off x="3048000" y="1181100"/>
            <a:ext cx="533400" cy="2895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6" idx="0"/>
          </p:cNvCxnSpPr>
          <p:nvPr/>
        </p:nvCxnSpPr>
        <p:spPr>
          <a:xfrm rot="5400000">
            <a:off x="4038600" y="2171700"/>
            <a:ext cx="533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7" idx="0"/>
          </p:cNvCxnSpPr>
          <p:nvPr/>
        </p:nvCxnSpPr>
        <p:spPr>
          <a:xfrm rot="16200000" flipH="1">
            <a:off x="4991100" y="2133600"/>
            <a:ext cx="5334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8" idx="0"/>
          </p:cNvCxnSpPr>
          <p:nvPr/>
        </p:nvCxnSpPr>
        <p:spPr>
          <a:xfrm rot="16200000" flipH="1">
            <a:off x="5943600" y="1181100"/>
            <a:ext cx="533400" cy="2895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7" idx="2"/>
            <a:endCxn id="6" idx="2"/>
          </p:cNvCxnSpPr>
          <p:nvPr/>
        </p:nvCxnSpPr>
        <p:spPr>
          <a:xfrm rot="5400000">
            <a:off x="4800600" y="5295900"/>
            <a:ext cx="1588" cy="1905000"/>
          </a:xfrm>
          <a:prstGeom prst="curvedConnector3">
            <a:avLst>
              <a:gd name="adj1" fmla="val 29416823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Threading / Lock Variables / Turning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810000" cy="5870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Turn Right 90 Degrees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971800"/>
            <a:ext cx="12192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Main Thread/</a:t>
            </a:r>
          </a:p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User Interface</a:t>
            </a:r>
          </a:p>
          <a:p>
            <a:pPr algn="ctr"/>
            <a:endParaRPr lang="en-US" u="sng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Know When Turn Is Done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Allow To Click And Stop Turn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438400" y="2286000"/>
            <a:ext cx="25908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u="sng" dirty="0" smtClean="0">
                <a:solidFill>
                  <a:schemeClr val="tx1"/>
                </a:solidFill>
              </a:rPr>
              <a:t>Turn Right Thread</a:t>
            </a:r>
          </a:p>
          <a:p>
            <a:pPr algn="ctr"/>
            <a:endParaRPr lang="en-US" sz="17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Lock Out Other Threads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Issue start moving command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Loop: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Ask for degrees turned so far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If 90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Add Deg. To Stack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Stop Robot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Release Thread Lock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Notify Main Thread That Turn Is Completed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447800" y="4572000"/>
            <a:ext cx="914400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37338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Start The Turn Right Thread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7086600" y="5029200"/>
            <a:ext cx="1828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Serial Port</a:t>
            </a:r>
          </a:p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Thread</a:t>
            </a:r>
            <a:r>
              <a:rPr lang="en-US" sz="1600" u="sng" dirty="0" smtClean="0">
                <a:solidFill>
                  <a:schemeClr val="tx1"/>
                </a:solidFill>
              </a:rPr>
              <a:t/>
            </a:r>
            <a:br>
              <a:rPr lang="en-US" sz="1600" u="sng" dirty="0" smtClean="0">
                <a:solidFill>
                  <a:schemeClr val="tx1"/>
                </a:solidFill>
              </a:rPr>
            </a:br>
            <a:endParaRPr lang="en-US" sz="1600" u="sng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Send Command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Wait For Response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5173030" y="5566547"/>
            <a:ext cx="1685557" cy="179812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8953">
            <a:off x="5334000" y="5181601"/>
            <a:ext cx="990600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Start Turning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1524" y="5825988"/>
            <a:ext cx="16564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How far did you it turn since last request?</a:t>
            </a:r>
            <a:endParaRPr lang="en-US" sz="1100" dirty="0"/>
          </a:p>
        </p:txBody>
      </p:sp>
      <p:sp>
        <p:nvSpPr>
          <p:cNvPr id="15" name="Oval 14"/>
          <p:cNvSpPr/>
          <p:nvPr/>
        </p:nvSpPr>
        <p:spPr>
          <a:xfrm>
            <a:off x="6324600" y="1600200"/>
            <a:ext cx="2362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 err="1" smtClean="0">
                <a:solidFill>
                  <a:schemeClr val="tx1"/>
                </a:solidFill>
              </a:rPr>
              <a:t>iRobot</a:t>
            </a:r>
            <a:r>
              <a:rPr lang="en-US" sz="1200" b="1" u="sng" dirty="0" smtClean="0">
                <a:solidFill>
                  <a:schemeClr val="tx1"/>
                </a:solidFill>
              </a:rPr>
              <a:t> Create</a:t>
            </a:r>
          </a:p>
          <a:p>
            <a:endParaRPr lang="en-US" sz="1200" b="1" u="sng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Process Command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Send Feedback</a:t>
            </a:r>
          </a:p>
        </p:txBody>
      </p:sp>
      <p:sp>
        <p:nvSpPr>
          <p:cNvPr id="16" name="Left-Right Arrow 15"/>
          <p:cNvSpPr/>
          <p:nvPr/>
        </p:nvSpPr>
        <p:spPr>
          <a:xfrm rot="5400000">
            <a:off x="6781799" y="4191001"/>
            <a:ext cx="1371601" cy="152400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/>
          <p:nvPr/>
        </p:nvCxnSpPr>
        <p:spPr>
          <a:xfrm rot="16200000" flipV="1">
            <a:off x="2667000" y="4191000"/>
            <a:ext cx="457200" cy="457200"/>
          </a:xfrm>
          <a:prstGeom prst="curvedConnector3">
            <a:avLst>
              <a:gd name="adj1" fmla="val -166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Delay between PC &lt;-&gt; </a:t>
            </a:r>
            <a:r>
              <a:rPr lang="en-US" dirty="0" err="1" smtClean="0"/>
              <a:t>iRobot</a:t>
            </a:r>
            <a:r>
              <a:rPr lang="en-US" dirty="0" smtClean="0"/>
              <a:t>, </a:t>
            </a:r>
            <a:r>
              <a:rPr lang="en-US" dirty="0" smtClean="0"/>
              <a:t>not accurate angles (accuracy of +- 3,4 degrees/mm)</a:t>
            </a:r>
          </a:p>
          <a:p>
            <a:r>
              <a:rPr lang="en-US" dirty="0" smtClean="0"/>
              <a:t>Errors (3,4 degrees) accumulate over number of commands</a:t>
            </a:r>
          </a:p>
          <a:p>
            <a:pPr lvl="1"/>
            <a:r>
              <a:rPr lang="en-US" dirty="0" smtClean="0"/>
              <a:t>If off by 3 degrees on first turn, 2 turn could be off by as much as 6 and so on…</a:t>
            </a:r>
          </a:p>
          <a:p>
            <a:pPr lvl="1"/>
            <a:r>
              <a:rPr lang="en-US" dirty="0" smtClean="0"/>
              <a:t>Not Completely Centered Wheels (.5 inches longer in the front). </a:t>
            </a:r>
          </a:p>
          <a:p>
            <a:pPr lvl="1"/>
            <a:r>
              <a:rPr lang="en-US" dirty="0" smtClean="0"/>
              <a:t>No third source of data to correct for these errors( GPS )</a:t>
            </a:r>
          </a:p>
          <a:p>
            <a:r>
              <a:rPr lang="en-US" dirty="0" smtClean="0"/>
              <a:t>Threading / Lock Variables </a:t>
            </a:r>
          </a:p>
          <a:p>
            <a:pPr lvl="1"/>
            <a:r>
              <a:rPr lang="en-US" dirty="0" smtClean="0"/>
              <a:t>Side-effects of asynchronous processing</a:t>
            </a:r>
          </a:p>
          <a:p>
            <a:pPr lvl="2"/>
            <a:r>
              <a:rPr lang="en-US" dirty="0" smtClean="0"/>
              <a:t>Hard to find and accommodate for all possible errors with so many processes happening at the same time</a:t>
            </a:r>
          </a:p>
          <a:p>
            <a:pPr lvl="2"/>
            <a:r>
              <a:rPr lang="en-US" dirty="0" smtClean="0"/>
              <a:t>“Racing conditions” on the serial port(don’t want to break up logical segments of code to and from the robot)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399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Backtracking </a:t>
            </a:r>
          </a:p>
          <a:p>
            <a:r>
              <a:rPr lang="en-US" dirty="0" smtClean="0"/>
              <a:t>Checks and stops on bump</a:t>
            </a:r>
          </a:p>
          <a:p>
            <a:r>
              <a:rPr lang="en-US" dirty="0" smtClean="0"/>
              <a:t>Turning on the move</a:t>
            </a:r>
          </a:p>
          <a:p>
            <a:r>
              <a:rPr lang="en-US" dirty="0" smtClean="0"/>
              <a:t>Multi-threading</a:t>
            </a:r>
          </a:p>
          <a:p>
            <a:r>
              <a:rPr lang="en-US" dirty="0" smtClean="0"/>
              <a:t>User Interface</a:t>
            </a:r>
          </a:p>
          <a:p>
            <a:pPr lvl="3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For Next Year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Reference Point for the Robot </a:t>
            </a:r>
          </a:p>
          <a:p>
            <a:pPr lvl="1"/>
            <a:r>
              <a:rPr lang="en-US" dirty="0" smtClean="0"/>
              <a:t>Different GPS?</a:t>
            </a:r>
          </a:p>
          <a:p>
            <a:pPr lvl="1"/>
            <a:r>
              <a:rPr lang="en-US" dirty="0" smtClean="0"/>
              <a:t>Use another source to verify robot location/ correct for errors in reading data</a:t>
            </a:r>
          </a:p>
          <a:p>
            <a:r>
              <a:rPr lang="en-US" dirty="0" smtClean="0"/>
              <a:t>Be able to coordinate two robots, even something as simple as, one drive away and the second follow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easier to re-write from the beginning than to understand other’s code</a:t>
            </a:r>
          </a:p>
          <a:p>
            <a:pPr lvl="1"/>
            <a:r>
              <a:rPr lang="en-US" dirty="0" smtClean="0"/>
              <a:t>Start with my basic functions (Move Forward, Backwards, Left, Right)</a:t>
            </a:r>
          </a:p>
          <a:p>
            <a:pPr lvl="1"/>
            <a:r>
              <a:rPr lang="en-US" dirty="0" smtClean="0"/>
              <a:t>At first ignore threading/stack to easily understand the basic functionality</a:t>
            </a:r>
          </a:p>
          <a:p>
            <a:pPr lvl="1"/>
            <a:r>
              <a:rPr lang="en-US" dirty="0" smtClean="0"/>
              <a:t>Use the basic commands (+ threading) as building blocks from which to build your own algorithm logic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Finding Answers:</a:t>
            </a:r>
          </a:p>
          <a:p>
            <a:pPr lvl="1"/>
            <a:r>
              <a:rPr lang="en-US" dirty="0" smtClean="0"/>
              <a:t>Google and examine sample code</a:t>
            </a:r>
          </a:p>
          <a:p>
            <a:pPr lvl="2"/>
            <a:r>
              <a:rPr lang="en-US" dirty="0" smtClean="0"/>
              <a:t>MSDN </a:t>
            </a:r>
          </a:p>
          <a:p>
            <a:pPr lvl="1"/>
            <a:r>
              <a:rPr lang="en-US" dirty="0" smtClean="0"/>
              <a:t>Build small programs to test and understand sample code</a:t>
            </a:r>
          </a:p>
          <a:p>
            <a:pPr lvl="1"/>
            <a:r>
              <a:rPr lang="en-US" dirty="0" smtClean="0"/>
              <a:t>Write my version of sample and add it to a bigger picture</a:t>
            </a:r>
          </a:p>
          <a:p>
            <a:r>
              <a:rPr lang="en-US" dirty="0" smtClean="0"/>
              <a:t>CS Courses That Were Most Helpful: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Database Modeling Project in C#</a:t>
            </a:r>
          </a:p>
          <a:p>
            <a:pPr lvl="1"/>
            <a:r>
              <a:rPr lang="en-US" dirty="0" smtClean="0"/>
              <a:t>Assembly Language (Low Level Understanding)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Project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Develop communication protocol so that two create robots can partner and cooperate activities.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210000"/>
              </a:lnSpc>
            </a:pPr>
            <a:r>
              <a:rPr lang="en-US" dirty="0" smtClean="0"/>
              <a:t>Use GPS to track the robots</a:t>
            </a:r>
          </a:p>
          <a:p>
            <a:pPr>
              <a:lnSpc>
                <a:spcPct val="210000"/>
              </a:lnSpc>
            </a:pPr>
            <a:r>
              <a:rPr lang="en-US" dirty="0" smtClean="0"/>
              <a:t>Use PC as the “brains” behind the robots</a:t>
            </a:r>
          </a:p>
          <a:p>
            <a:pPr>
              <a:lnSpc>
                <a:spcPct val="210000"/>
              </a:lnSpc>
            </a:pPr>
            <a:r>
              <a:rPr lang="en-US" dirty="0" smtClean="0"/>
              <a:t>Communicate via Bluetooth to control the robots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Equipment Limitations/ Project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of the GPS due to lack of accuracy</a:t>
            </a:r>
          </a:p>
          <a:p>
            <a:r>
              <a:rPr lang="en-US" dirty="0" smtClean="0"/>
              <a:t>Project Evolves:</a:t>
            </a:r>
          </a:p>
          <a:p>
            <a:pPr lvl="1"/>
            <a:r>
              <a:rPr lang="en-US" dirty="0" smtClean="0"/>
              <a:t>Create a user interface to control the robot via Bluetooth</a:t>
            </a:r>
          </a:p>
          <a:p>
            <a:pPr lvl="1"/>
            <a:r>
              <a:rPr lang="en-US" dirty="0" smtClean="0"/>
              <a:t>Use internal Robot’s readings to measure movement distances and directions</a:t>
            </a:r>
          </a:p>
          <a:p>
            <a:pPr lvl="1"/>
            <a:r>
              <a:rPr lang="en-US" dirty="0" smtClean="0"/>
              <a:t>Develop an algorithm to keep track of the robot</a:t>
            </a:r>
          </a:p>
          <a:p>
            <a:pPr lvl="2"/>
            <a:r>
              <a:rPr lang="en-US" dirty="0" smtClean="0"/>
              <a:t>Backtrack to the starting 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Focal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</a:p>
          <a:p>
            <a:r>
              <a:rPr lang="en-US" dirty="0" smtClean="0"/>
              <a:t>Serial Port/Bluetooth Communication</a:t>
            </a:r>
          </a:p>
          <a:p>
            <a:r>
              <a:rPr lang="en-US" dirty="0" smtClean="0"/>
              <a:t>Multi-processing </a:t>
            </a:r>
          </a:p>
          <a:p>
            <a:pPr lvl="1"/>
            <a:r>
              <a:rPr lang="en-US" dirty="0" smtClean="0"/>
              <a:t>Robot</a:t>
            </a:r>
          </a:p>
          <a:p>
            <a:pPr lvl="1"/>
            <a:r>
              <a:rPr lang="en-US" dirty="0" smtClean="0"/>
              <a:t>PC</a:t>
            </a:r>
          </a:p>
          <a:p>
            <a:pPr lvl="2"/>
            <a:r>
              <a:rPr lang="en-US" dirty="0" smtClean="0"/>
              <a:t>Multi-threading</a:t>
            </a:r>
          </a:p>
          <a:p>
            <a:r>
              <a:rPr lang="en-US" dirty="0" smtClean="0"/>
              <a:t>Modified Stack for movement history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Overview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2514600"/>
            <a:ext cx="1676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iRobot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Internal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rocessor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43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Via Bluetooth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648200" y="2209800"/>
            <a:ext cx="35052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PC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i="1" u="sng" dirty="0" smtClean="0">
                <a:solidFill>
                  <a:schemeClr val="tx1"/>
                </a:solidFill>
              </a:rPr>
              <a:t>SERIAL PORT</a:t>
            </a:r>
          </a:p>
          <a:p>
            <a:pPr algn="ctr"/>
            <a:endParaRPr lang="en-US" i="1" u="sng" dirty="0">
              <a:solidFill>
                <a:schemeClr val="tx1"/>
              </a:solidFill>
            </a:endParaRPr>
          </a:p>
          <a:p>
            <a:pPr algn="ctr"/>
            <a:endParaRPr lang="en-US" i="1" u="sng" dirty="0" smtClean="0">
              <a:solidFill>
                <a:schemeClr val="tx1"/>
              </a:solidFill>
            </a:endParaRPr>
          </a:p>
          <a:p>
            <a:pPr algn="ctr"/>
            <a:endParaRPr lang="en-US" i="1" u="sng" dirty="0" smtClean="0">
              <a:solidFill>
                <a:schemeClr val="tx1"/>
              </a:solidFill>
            </a:endParaRPr>
          </a:p>
          <a:p>
            <a:pPr algn="ctr"/>
            <a:endParaRPr lang="en-US" i="1" u="sng" dirty="0">
              <a:solidFill>
                <a:schemeClr val="tx1"/>
              </a:solidFill>
            </a:endParaRPr>
          </a:p>
          <a:p>
            <a:pPr algn="ctr"/>
            <a:endParaRPr lang="en-US" i="1" u="sng" dirty="0" smtClean="0">
              <a:solidFill>
                <a:schemeClr val="tx1"/>
              </a:solidFill>
            </a:endParaRPr>
          </a:p>
          <a:p>
            <a:pPr algn="ctr"/>
            <a:endParaRPr lang="en-US" i="1" u="sng" dirty="0">
              <a:solidFill>
                <a:schemeClr val="tx1"/>
              </a:solidFill>
            </a:endParaRPr>
          </a:p>
          <a:p>
            <a:pPr algn="ctr"/>
            <a:endParaRPr lang="en-US" i="1" u="sng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429000"/>
            <a:ext cx="2895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62600" y="3962400"/>
            <a:ext cx="19812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Threads/Log/Logic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rot="5400000" flipH="1" flipV="1">
            <a:off x="6325394" y="3733800"/>
            <a:ext cx="45640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62600" y="5105400"/>
            <a:ext cx="19812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Interface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0"/>
            <a:endCxn id="11" idx="2"/>
          </p:cNvCxnSpPr>
          <p:nvPr/>
        </p:nvCxnSpPr>
        <p:spPr>
          <a:xfrm rot="5400000" flipH="1" flipV="1">
            <a:off x="6248400" y="48006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124200" y="3124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3810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2743200"/>
            <a:ext cx="147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3429000"/>
            <a:ext cx="1340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Return Data</a:t>
            </a:r>
            <a:endParaRPr lang="en-US" dirty="0"/>
          </a:p>
        </p:txBody>
      </p:sp>
      <p:cxnSp>
        <p:nvCxnSpPr>
          <p:cNvPr id="29" name="Curved Connector 28"/>
          <p:cNvCxnSpPr>
            <a:stCxn id="4" idx="7"/>
          </p:cNvCxnSpPr>
          <p:nvPr/>
        </p:nvCxnSpPr>
        <p:spPr>
          <a:xfrm rot="16200000" flipH="1">
            <a:off x="2326013" y="3039549"/>
            <a:ext cx="1046069" cy="397903"/>
          </a:xfrm>
          <a:prstGeom prst="curvedConnector3">
            <a:avLst>
              <a:gd name="adj1" fmla="val -4105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326" y="1600200"/>
            <a:ext cx="7592674" cy="514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Stack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2590800"/>
          <a:ext cx="3657600" cy="27076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Direction Key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(back/forward/left/right)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Distance Driven 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Angle Turned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b="0" dirty="0" smtClean="0"/>
                        <a:t>Bump Sensor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/>
                        <a:t>Speed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590800"/>
          <a:ext cx="1143000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1(B,F,</a:t>
                      </a:r>
                      <a:r>
                        <a:rPr lang="en-US" sz="1700" baseline="0" dirty="0" smtClean="0"/>
                        <a:t> R, L)</a:t>
                      </a:r>
                      <a:endParaRPr lang="en-US" sz="17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72200" y="1882029"/>
          <a:ext cx="2590800" cy="4571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3600"/>
                <a:gridCol w="863600"/>
                <a:gridCol w="863600"/>
              </a:tblGrid>
              <a:tr h="313899">
                <a:tc rowSpan="7"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Drive Forward 67</a:t>
                      </a:r>
                      <a:r>
                        <a:rPr lang="en-US" sz="1400" baseline="0" dirty="0" smtClean="0"/>
                        <a:t> mm at speed of 3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rowSpan="7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Turn Left 90 Degrees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10400" y="142482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Stack 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2936</TotalTime>
  <Words>840</Words>
  <Application>Microsoft Office PowerPoint</Application>
  <PresentationFormat>On-screen Show (4:3)</PresentationFormat>
  <Paragraphs>216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iRobot Create</vt:lpstr>
      <vt:lpstr>Original Project Definition</vt:lpstr>
      <vt:lpstr>Initial Design</vt:lpstr>
      <vt:lpstr>Initial Equipment Limitations/ Project Evolution</vt:lpstr>
      <vt:lpstr>New Focal Points</vt:lpstr>
      <vt:lpstr>Design Overview</vt:lpstr>
      <vt:lpstr>User Interface</vt:lpstr>
      <vt:lpstr>Demo </vt:lpstr>
      <vt:lpstr>History Stack</vt:lpstr>
      <vt:lpstr>Extra Features of the Stack Class</vt:lpstr>
      <vt:lpstr>Multi-Processing</vt:lpstr>
      <vt:lpstr>Main Threads</vt:lpstr>
      <vt:lpstr>Threading / Lock Variables / Turning Example</vt:lpstr>
      <vt:lpstr>Limitations</vt:lpstr>
      <vt:lpstr>Demo </vt:lpstr>
      <vt:lpstr>Accomplishments</vt:lpstr>
      <vt:lpstr>To Do For Next Year </vt:lpstr>
      <vt:lpstr>Advice For Next Year</vt:lpstr>
      <vt:lpstr>Learning and Development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iRobot Create</dc:title>
  <dc:creator>Sasha</dc:creator>
  <cp:lastModifiedBy>Sasha</cp:lastModifiedBy>
  <cp:revision>95</cp:revision>
  <dcterms:created xsi:type="dcterms:W3CDTF">2011-04-25T21:39:26Z</dcterms:created>
  <dcterms:modified xsi:type="dcterms:W3CDTF">2011-04-28T05:36:57Z</dcterms:modified>
</cp:coreProperties>
</file>