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sldIdLst>
    <p:sldId id="256" r:id="rId2"/>
    <p:sldId id="257" r:id="rId3"/>
    <p:sldId id="268" r:id="rId4"/>
    <p:sldId id="281" r:id="rId5"/>
    <p:sldId id="269" r:id="rId6"/>
    <p:sldId id="270" r:id="rId7"/>
    <p:sldId id="264" r:id="rId8"/>
    <p:sldId id="267" r:id="rId9"/>
    <p:sldId id="259" r:id="rId10"/>
    <p:sldId id="258" r:id="rId11"/>
    <p:sldId id="260" r:id="rId12"/>
    <p:sldId id="272" r:id="rId13"/>
    <p:sldId id="273" r:id="rId14"/>
    <p:sldId id="263" r:id="rId15"/>
    <p:sldId id="261" r:id="rId16"/>
    <p:sldId id="274" r:id="rId17"/>
    <p:sldId id="276" r:id="rId18"/>
    <p:sldId id="266" r:id="rId19"/>
    <p:sldId id="275" r:id="rId20"/>
    <p:sldId id="265" r:id="rId21"/>
    <p:sldId id="277" r:id="rId22"/>
    <p:sldId id="278" r:id="rId23"/>
    <p:sldId id="279" r:id="rId24"/>
    <p:sldId id="280" r:id="rId2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2" autoAdjust="0"/>
    <p:restoredTop sz="94660"/>
  </p:normalViewPr>
  <p:slideViewPr>
    <p:cSldViewPr>
      <p:cViewPr>
        <p:scale>
          <a:sx n="100" d="100"/>
          <a:sy n="100" d="100"/>
        </p:scale>
        <p:origin x="-504" y="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8578974-2E18-4DEE-91D8-66E88AEC9BCB}" type="datetimeFigureOut">
              <a:rPr lang="zh-CN" altLang="en-US" smtClean="0"/>
              <a:t>2012/4/23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D617206-EFF2-45DF-A64B-AD41ACA90D78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				</a:t>
            </a: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--Caesar </a:t>
            </a:r>
            <a:r>
              <a:rPr lang="en-US" altLang="zh-CN" sz="2400" i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Cai</a:t>
            </a:r>
            <a:endParaRPr lang="zh-CN" altLang="en-US" sz="2400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sz="40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TEXT </a:t>
            </a:r>
            <a:r>
              <a:rPr lang="en-US" altLang="zh-CN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RECOGNITION</a:t>
            </a:r>
            <a:br>
              <a:rPr lang="en-US" altLang="zh-CN" sz="40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en-US" altLang="zh-CN" sz="2400" i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Senior capstone 2012</a:t>
            </a:r>
            <a:endParaRPr lang="zh-CN" altLang="en-US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98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Steps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for </a:t>
            </a:r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 fast RECOGNITION 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162298" y="5513270"/>
            <a:ext cx="2362200" cy="8382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Oval 7"/>
          <p:cNvSpPr/>
          <p:nvPr/>
        </p:nvSpPr>
        <p:spPr>
          <a:xfrm>
            <a:off x="3117272" y="4139811"/>
            <a:ext cx="23622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Oval 8"/>
          <p:cNvSpPr/>
          <p:nvPr/>
        </p:nvSpPr>
        <p:spPr>
          <a:xfrm>
            <a:off x="3117271" y="1456914"/>
            <a:ext cx="2331028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Oval 9"/>
          <p:cNvSpPr/>
          <p:nvPr/>
        </p:nvSpPr>
        <p:spPr>
          <a:xfrm>
            <a:off x="3117272" y="2804269"/>
            <a:ext cx="2331027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>
            <a:off x="3667577" y="1691348"/>
            <a:ext cx="125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 Lines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681411" y="3022480"/>
            <a:ext cx="1323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Cut Words</a:t>
            </a:r>
            <a:endParaRPr lang="zh-CN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667577" y="4323587"/>
            <a:ext cx="15517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Send Char to OCR Engine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238500" y="5609204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Using </a:t>
            </a:r>
            <a:r>
              <a:rPr lang="en-US" altLang="zh-CN" dirty="0"/>
              <a:t>R</a:t>
            </a:r>
            <a:r>
              <a:rPr lang="en-US" altLang="zh-CN" dirty="0" smtClean="0"/>
              <a:t>eturned </a:t>
            </a:r>
            <a:r>
              <a:rPr lang="en-US" altLang="zh-CN" dirty="0"/>
              <a:t>C</a:t>
            </a:r>
            <a:r>
              <a:rPr lang="en-US" altLang="zh-CN" dirty="0" smtClean="0"/>
              <a:t>hars to Produce the Text.</a:t>
            </a:r>
            <a:endParaRPr lang="zh-CN" altLang="en-US" dirty="0"/>
          </a:p>
        </p:txBody>
      </p:sp>
      <p:sp>
        <p:nvSpPr>
          <p:cNvPr id="24" name="Down Arrow 23"/>
          <p:cNvSpPr/>
          <p:nvPr/>
        </p:nvSpPr>
        <p:spPr>
          <a:xfrm>
            <a:off x="4038600" y="2295114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Down Arrow 25"/>
          <p:cNvSpPr/>
          <p:nvPr/>
        </p:nvSpPr>
        <p:spPr>
          <a:xfrm>
            <a:off x="4114799" y="5013332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Down Arrow 27"/>
          <p:cNvSpPr/>
          <p:nvPr/>
        </p:nvSpPr>
        <p:spPr>
          <a:xfrm>
            <a:off x="4069772" y="3642469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4008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Cut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Lines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r>
              <a:rPr lang="en-US" altLang="zh-CN" sz="2400" dirty="0"/>
              <a:t>If a line </a:t>
            </a:r>
            <a:r>
              <a:rPr lang="en-US" altLang="zh-CN" sz="2400" dirty="0" smtClean="0"/>
              <a:t>of pixel has more than 98</a:t>
            </a:r>
            <a:r>
              <a:rPr lang="en-US" altLang="zh-CN" sz="2400" dirty="0"/>
              <a:t>% of white </a:t>
            </a:r>
            <a:r>
              <a:rPr lang="en-US" altLang="zh-CN" sz="2400" dirty="0" smtClean="0"/>
              <a:t>pixels, it is a empty line.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If there are three empty lines together, this is a gap between two lines of text.</a:t>
            </a:r>
            <a:endParaRPr lang="en-US" altLang="zh-CN" sz="2400" dirty="0"/>
          </a:p>
          <a:p>
            <a:endParaRPr lang="en-US" altLang="zh-CN" dirty="0" smtClean="0"/>
          </a:p>
          <a:p>
            <a:r>
              <a:rPr lang="en-US" altLang="zh-CN" sz="2400" dirty="0"/>
              <a:t>For efficiency, check one line out of three when it is not empty line. If find an empty line, the check whether its </a:t>
            </a:r>
            <a:r>
              <a:rPr lang="en-US" altLang="zh-CN" sz="2400" dirty="0" smtClean="0"/>
              <a:t>neighbors are empty lines, too.</a:t>
            </a:r>
            <a:endParaRPr lang="en-US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3391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Cut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Lines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462887"/>
            <a:ext cx="4191000" cy="1240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2017758"/>
            <a:ext cx="4191000" cy="16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2462887"/>
            <a:ext cx="4191000" cy="180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2970551"/>
            <a:ext cx="4191000" cy="193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3429000"/>
            <a:ext cx="4191000" cy="180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4412239"/>
            <a:ext cx="4190999" cy="18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1773" y="3886200"/>
            <a:ext cx="4190999" cy="1949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7269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Cut Words</a:t>
            </a:r>
            <a:endParaRPr lang="zh-CN" alt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124200" y="3136908"/>
            <a:ext cx="0" cy="4722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390900" y="3160614"/>
            <a:ext cx="670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100%</a:t>
            </a:r>
            <a:endParaRPr lang="zh-CN" alt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85999" y="2895600"/>
            <a:ext cx="22860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62706" y="2526268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&lt;20%</a:t>
            </a:r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198" y="3101296"/>
            <a:ext cx="1944509" cy="492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Straight Arrow Connector 14"/>
          <p:cNvCxnSpPr/>
          <p:nvPr/>
        </p:nvCxnSpPr>
        <p:spPr>
          <a:xfrm>
            <a:off x="6015037" y="2943225"/>
            <a:ext cx="276225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4419600" y="3085109"/>
            <a:ext cx="0" cy="47223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5815556" y="2526268"/>
            <a:ext cx="675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&gt;</a:t>
            </a:r>
            <a:r>
              <a:rPr lang="en-US" altLang="zh-CN" dirty="0" smtClean="0"/>
              <a:t>20%</a:t>
            </a:r>
            <a:endParaRPr lang="zh-CN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316395" y="4029075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Not White Space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92893" y="4038600"/>
            <a:ext cx="1260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White Space</a:t>
            </a:r>
            <a:endParaRPr lang="zh-CN" alt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791" y="3101296"/>
            <a:ext cx="1504737" cy="48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58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Cut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Words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98864"/>
            <a:ext cx="5562600" cy="22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531" y="3581400"/>
            <a:ext cx="773923" cy="223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1953" y="3581400"/>
            <a:ext cx="185738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736" y="3590925"/>
            <a:ext cx="172130" cy="21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8331" y="3576047"/>
            <a:ext cx="500063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656" y="3576047"/>
            <a:ext cx="409575" cy="227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730" y="3557430"/>
            <a:ext cx="1332155" cy="246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0022" y="3557430"/>
            <a:ext cx="668567" cy="2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4717" y="3557430"/>
            <a:ext cx="710353" cy="2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3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6742" y="3557430"/>
            <a:ext cx="371426" cy="252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348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Steps of Identifying Text w/ Picture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429000" y="1691348"/>
            <a:ext cx="24765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Oval 8"/>
          <p:cNvSpPr/>
          <p:nvPr/>
        </p:nvSpPr>
        <p:spPr>
          <a:xfrm>
            <a:off x="3415145" y="4896400"/>
            <a:ext cx="2476500" cy="8382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Oval 11"/>
          <p:cNvSpPr/>
          <p:nvPr/>
        </p:nvSpPr>
        <p:spPr>
          <a:xfrm>
            <a:off x="3415145" y="3299569"/>
            <a:ext cx="2476500" cy="83820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3694834" y="1925782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Range the Text Area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752850" y="3534003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effectLst/>
              </a:rPr>
              <a:t>Pick the  Text Color</a:t>
            </a:r>
            <a:endParaRPr lang="zh-CN" altLang="en-US" dirty="0"/>
          </a:p>
        </p:txBody>
      </p:sp>
      <p:sp>
        <p:nvSpPr>
          <p:cNvPr id="22" name="Down Arrow 21"/>
          <p:cNvSpPr/>
          <p:nvPr/>
        </p:nvSpPr>
        <p:spPr>
          <a:xfrm>
            <a:off x="4429125" y="2695164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3" name="Down Arrow 22"/>
          <p:cNvSpPr/>
          <p:nvPr/>
        </p:nvSpPr>
        <p:spPr>
          <a:xfrm>
            <a:off x="4438650" y="4301016"/>
            <a:ext cx="457200" cy="5091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4057650" y="5116025"/>
            <a:ext cx="1219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effectLst/>
              </a:rPr>
              <a:t>Denoising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972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Range the Text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Area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599" y="2057400"/>
            <a:ext cx="263842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590799"/>
            <a:ext cx="29842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038600" y="32004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94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Pick the  Text Color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719387"/>
            <a:ext cx="29842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ight Arrow 5"/>
          <p:cNvSpPr/>
          <p:nvPr/>
        </p:nvSpPr>
        <p:spPr>
          <a:xfrm>
            <a:off x="4038600" y="3200400"/>
            <a:ext cx="914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719385"/>
            <a:ext cx="2981325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298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Issues (well, a lot of issues)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676401"/>
            <a:ext cx="489311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733800"/>
            <a:ext cx="3000924" cy="18287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70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Some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Issues (well, a lot of issues)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sz="4000" dirty="0" smtClean="0"/>
              <a:t>iiiiiiiiiiiiiiiiiiiiiiiiiiiiiiiiiiiiiiiiiiiiiiiiiiiiiiiiiiiiiiiiiiiiiiiiiiiii</a:t>
            </a:r>
            <a:endParaRPr lang="zh-CN" altLang="en-US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200400"/>
            <a:ext cx="2984200" cy="195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364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Definition and requirement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altLang="zh-CN" sz="2400" dirty="0"/>
              <a:t>Write an optical character recognition application that identifies and </a:t>
            </a:r>
            <a:r>
              <a:rPr lang="en-US" altLang="zh-CN" sz="2400" dirty="0" smtClean="0"/>
              <a:t>recognizes </a:t>
            </a:r>
            <a:r>
              <a:rPr lang="en-US" altLang="zh-CN" sz="2400" dirty="0"/>
              <a:t>printed text within an </a:t>
            </a:r>
            <a:r>
              <a:rPr lang="en-US" altLang="zh-CN" sz="2400" dirty="0" smtClean="0"/>
              <a:t>image</a:t>
            </a:r>
          </a:p>
          <a:p>
            <a:endParaRPr lang="en-US" altLang="zh-CN" sz="2400" dirty="0"/>
          </a:p>
          <a:p>
            <a:pPr lvl="1"/>
            <a:r>
              <a:rPr lang="en-US" altLang="zh-CN" sz="2400" dirty="0"/>
              <a:t>Investigate existing algorithms and libraries. Use the Carleton College Computer Science Comps Project 2010 as a starting point.</a:t>
            </a:r>
          </a:p>
          <a:p>
            <a:pPr lvl="1"/>
            <a:r>
              <a:rPr lang="en-US" altLang="zh-CN" sz="2400" dirty="0"/>
              <a:t>Initially, try black text on a white background.</a:t>
            </a:r>
          </a:p>
          <a:p>
            <a:pPr lvl="1"/>
            <a:r>
              <a:rPr lang="en-US" altLang="zh-CN" sz="2400" dirty="0"/>
              <a:t>Design a uniform API so that you can plug in alternative OCR functions.</a:t>
            </a:r>
          </a:p>
          <a:p>
            <a:pPr lvl="1"/>
            <a:r>
              <a:rPr lang="en-US" altLang="zh-CN" sz="2400" dirty="0"/>
              <a:t>Evaluate the effectiveness of your OCR compared to existing algorithms.</a:t>
            </a:r>
          </a:p>
          <a:p>
            <a:pPr lvl="1"/>
            <a:r>
              <a:rPr lang="en-US" altLang="zh-CN" sz="2400" dirty="0"/>
              <a:t>Develop an application that employs augmented reality for text within an image (</a:t>
            </a:r>
            <a:r>
              <a:rPr lang="en-US" altLang="zh-CN" sz="2400" dirty="0" err="1"/>
              <a:t>e.g</a:t>
            </a:r>
            <a:r>
              <a:rPr lang="en-US" altLang="zh-CN" sz="2400" dirty="0"/>
              <a:t> geo-tag state park signs, license plates, campus building signs, ..)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73463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Watch a demo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7345" y="1905000"/>
            <a:ext cx="5267325" cy="3968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104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Best Learning techniques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Internet – Online tutorial website, Google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Professors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Textbooks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8306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Most helpful CS classes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Event Programming  (C#)</a:t>
            </a:r>
          </a:p>
          <a:p>
            <a:endParaRPr lang="en-US" altLang="zh-CN" sz="2400" dirty="0"/>
          </a:p>
          <a:p>
            <a:r>
              <a:rPr lang="en-US" altLang="zh-CN" sz="2400" dirty="0"/>
              <a:t>Theory of Computation </a:t>
            </a:r>
            <a:r>
              <a:rPr lang="en-US" altLang="zh-CN" sz="2400" dirty="0" smtClean="0"/>
              <a:t>(Algorithm</a:t>
            </a:r>
            <a:r>
              <a:rPr lang="en-US" altLang="zh-CN" sz="2400" dirty="0"/>
              <a:t>)</a:t>
            </a:r>
          </a:p>
          <a:p>
            <a:endParaRPr lang="en-US" altLang="zh-CN" sz="2400" dirty="0" smtClean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437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Advice for next year’s seniors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Talk with your Professors and classmates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Work on regular schedule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Don’t afraid to ask questions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02346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Any questions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870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 did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An C# application using an open source OCR engine to identify </a:t>
            </a:r>
            <a:r>
              <a:rPr lang="en-US" altLang="zh-CN" sz="2400" dirty="0"/>
              <a:t>printed text within an </a:t>
            </a:r>
            <a:r>
              <a:rPr lang="en-US" altLang="zh-CN" sz="2400" dirty="0" smtClean="0"/>
              <a:t>image. </a:t>
            </a:r>
          </a:p>
          <a:p>
            <a:endParaRPr lang="en-US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986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5483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What I did not do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OCR function</a:t>
            </a:r>
          </a:p>
          <a:p>
            <a:endParaRPr lang="en-US" altLang="zh-CN" sz="2400" dirty="0" smtClean="0"/>
          </a:p>
          <a:p>
            <a:r>
              <a:rPr lang="en-US" altLang="zh-CN" sz="2400" dirty="0" smtClean="0"/>
              <a:t>Some good ideas that I cannot achieve. (For example, Use </a:t>
            </a:r>
            <a:r>
              <a:rPr lang="en-US" altLang="zh-CN" sz="2400" dirty="0"/>
              <a:t>a </a:t>
            </a:r>
            <a:r>
              <a:rPr lang="en-US" altLang="zh-CN" sz="2400" dirty="0" smtClean="0"/>
              <a:t>dictionary to correct words). 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8805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Start with …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2010 Carleton </a:t>
            </a:r>
            <a:r>
              <a:rPr lang="en-US" altLang="zh-CN" sz="2400" dirty="0"/>
              <a:t>College Computer Science Comps </a:t>
            </a:r>
            <a:r>
              <a:rPr lang="en-US" altLang="zh-CN" sz="2400" dirty="0" smtClean="0"/>
              <a:t>Project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A lot internet researches</a:t>
            </a:r>
          </a:p>
          <a:p>
            <a:endParaRPr lang="en-US" altLang="zh-CN" sz="2400" dirty="0"/>
          </a:p>
          <a:p>
            <a:r>
              <a:rPr lang="en-US" altLang="zh-CN" sz="2400" dirty="0" smtClean="0"/>
              <a:t>Hello World with couple different OCR engines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7740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OCR </a:t>
            </a:r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Engines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altLang="zh-CN" dirty="0" smtClean="0"/>
              <a:t>Microsoft MODI</a:t>
            </a:r>
          </a:p>
          <a:p>
            <a:pPr lvl="1"/>
            <a:r>
              <a:rPr lang="en-US" altLang="zh-CN" dirty="0" smtClean="0"/>
              <a:t>Free</a:t>
            </a:r>
          </a:p>
          <a:p>
            <a:pPr lvl="1"/>
            <a:r>
              <a:rPr lang="en-US" altLang="zh-CN" dirty="0" smtClean="0"/>
              <a:t>Need to Install with Office 2003</a:t>
            </a:r>
          </a:p>
          <a:p>
            <a:pPr marL="137160" indent="0">
              <a:buNone/>
            </a:pPr>
            <a:endParaRPr lang="en-US" altLang="zh-CN" dirty="0" smtClean="0"/>
          </a:p>
          <a:p>
            <a:r>
              <a:rPr lang="en-US" altLang="zh-CN" dirty="0" err="1" smtClean="0"/>
              <a:t>Tesseract</a:t>
            </a:r>
            <a:r>
              <a:rPr lang="en-US" altLang="zh-CN" dirty="0" smtClean="0"/>
              <a:t> by </a:t>
            </a:r>
            <a:r>
              <a:rPr lang="en-US" altLang="zh-CN" dirty="0" smtClean="0"/>
              <a:t>Google</a:t>
            </a:r>
          </a:p>
          <a:p>
            <a:pPr marL="742950" lvl="2" indent="-342900"/>
            <a:r>
              <a:rPr lang="en-US" altLang="zh-CN" dirty="0"/>
              <a:t>Open </a:t>
            </a:r>
            <a:r>
              <a:rPr lang="en-US" altLang="zh-CN" dirty="0" smtClean="0"/>
              <a:t>Source</a:t>
            </a:r>
          </a:p>
          <a:p>
            <a:pPr marL="742950" lvl="2" indent="-342900"/>
            <a:endParaRPr lang="en-US" altLang="zh-CN" dirty="0" smtClean="0"/>
          </a:p>
          <a:p>
            <a:r>
              <a:rPr lang="en-US" altLang="zh-CN" dirty="0" err="1" smtClean="0"/>
              <a:t>AspriseOCR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Good, but expensive</a:t>
            </a:r>
            <a:endParaRPr lang="en-US" altLang="zh-CN" dirty="0" smtClean="0"/>
          </a:p>
          <a:p>
            <a:pPr marL="365760" lvl="1" indent="0">
              <a:buNone/>
            </a:pPr>
            <a:endParaRPr lang="en-US" altLang="zh-CN" dirty="0"/>
          </a:p>
          <a:p>
            <a:pPr marL="36576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41398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Simple Interface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00200"/>
            <a:ext cx="6934200" cy="464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674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Fast or Full</a:t>
            </a:r>
            <a:endParaRPr lang="zh-CN" alt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Snip and Round Single Corner Rectangle 3"/>
          <p:cNvSpPr/>
          <p:nvPr/>
        </p:nvSpPr>
        <p:spPr>
          <a:xfrm>
            <a:off x="1351101" y="1951122"/>
            <a:ext cx="2286000" cy="707886"/>
          </a:xfrm>
          <a:prstGeom prst="snip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026226" y="1992688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Fast</a:t>
            </a:r>
            <a:endParaRPr lang="zh-CN" altLang="en-US" sz="3200" dirty="0"/>
          </a:p>
        </p:txBody>
      </p:sp>
      <p:sp>
        <p:nvSpPr>
          <p:cNvPr id="10" name="Snip and Round Single Corner Rectangle 9"/>
          <p:cNvSpPr/>
          <p:nvPr/>
        </p:nvSpPr>
        <p:spPr>
          <a:xfrm>
            <a:off x="5496789" y="1953492"/>
            <a:ext cx="2355272" cy="707886"/>
          </a:xfrm>
          <a:prstGeom prst="snip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283036" y="1984971"/>
            <a:ext cx="1447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Full</a:t>
            </a:r>
            <a:endParaRPr lang="zh-CN" alt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4114800" y="2001983"/>
            <a:ext cx="83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dirty="0" smtClean="0"/>
              <a:t>OR</a:t>
            </a:r>
            <a:endParaRPr lang="zh-CN" altLang="en-US" sz="32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175" y="3047999"/>
            <a:ext cx="1959851" cy="334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5213" y="3342406"/>
            <a:ext cx="2638425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9723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1034</TotalTime>
  <Words>411</Words>
  <Application>Microsoft Office PowerPoint</Application>
  <PresentationFormat>On-screen Show (4:3)</PresentationFormat>
  <Paragraphs>83</Paragraphs>
  <Slides>24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Horizon</vt:lpstr>
      <vt:lpstr>TEXT RECOGNITION Senior capstone 2012</vt:lpstr>
      <vt:lpstr>Definition and requirement</vt:lpstr>
      <vt:lpstr>What I did</vt:lpstr>
      <vt:lpstr>PowerPoint Presentation</vt:lpstr>
      <vt:lpstr>What I did not do</vt:lpstr>
      <vt:lpstr>Start with …</vt:lpstr>
      <vt:lpstr>OCR Engines</vt:lpstr>
      <vt:lpstr>Simple Interface</vt:lpstr>
      <vt:lpstr>Fast or Full</vt:lpstr>
      <vt:lpstr>Steps for a fast RECOGNITION </vt:lpstr>
      <vt:lpstr>Cut Lines</vt:lpstr>
      <vt:lpstr>Cut Lines</vt:lpstr>
      <vt:lpstr>Cut Words</vt:lpstr>
      <vt:lpstr>Cut Words</vt:lpstr>
      <vt:lpstr>Steps of Identifying Text w/ Picture</vt:lpstr>
      <vt:lpstr>Range the Text Area</vt:lpstr>
      <vt:lpstr>Pick the  Text Color</vt:lpstr>
      <vt:lpstr>Some Issues (well, a lot of issues)</vt:lpstr>
      <vt:lpstr>Some Issues (well, a lot of issues)</vt:lpstr>
      <vt:lpstr>Watch a demo</vt:lpstr>
      <vt:lpstr>Best Learning techniques</vt:lpstr>
      <vt:lpstr>Most helpful CS classes</vt:lpstr>
      <vt:lpstr>Advice for next year’s seniors</vt:lpstr>
      <vt:lpstr>Any questions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Caesar</dc:creator>
  <cp:lastModifiedBy>Caesar</cp:lastModifiedBy>
  <cp:revision>33</cp:revision>
  <dcterms:created xsi:type="dcterms:W3CDTF">2012-03-06T07:50:25Z</dcterms:created>
  <dcterms:modified xsi:type="dcterms:W3CDTF">2012-04-24T04:16:47Z</dcterms:modified>
</cp:coreProperties>
</file>