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2"/>
  </p:sldMasterIdLst>
  <p:notesMasterIdLst>
    <p:notesMasterId r:id="rId16"/>
  </p:notesMasterIdLst>
  <p:handoutMasterIdLst>
    <p:handoutMasterId r:id="rId17"/>
  </p:handoutMasterIdLst>
  <p:sldIdLst>
    <p:sldId id="257" r:id="rId3"/>
    <p:sldId id="271" r:id="rId4"/>
    <p:sldId id="262" r:id="rId5"/>
    <p:sldId id="263" r:id="rId6"/>
    <p:sldId id="264" r:id="rId7"/>
    <p:sldId id="272" r:id="rId8"/>
    <p:sldId id="265" r:id="rId9"/>
    <p:sldId id="273"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226" autoAdjust="0"/>
    <p:restoredTop sz="81319" autoAdjust="0"/>
  </p:normalViewPr>
  <p:slideViewPr>
    <p:cSldViewPr snapToGrid="0">
      <p:cViewPr>
        <p:scale>
          <a:sx n="60" d="100"/>
          <a:sy n="60" d="100"/>
        </p:scale>
        <p:origin x="-1002" y="-54"/>
      </p:cViewPr>
      <p:guideLst>
        <p:guide orient="horz" pos="2160"/>
        <p:guide pos="3840"/>
      </p:guideLst>
    </p:cSldViewPr>
  </p:slideViewPr>
  <p:outlineViewPr>
    <p:cViewPr>
      <p:scale>
        <a:sx n="33" d="100"/>
        <a:sy n="33" d="100"/>
      </p:scale>
      <p:origin x="42" y="0"/>
    </p:cViewPr>
  </p:outlineViewPr>
  <p:notesTextViewPr>
    <p:cViewPr>
      <p:scale>
        <a:sx n="400" d="100"/>
        <a:sy n="400" d="100"/>
      </p:scale>
      <p:origin x="0" y="0"/>
    </p:cViewPr>
  </p:notesTextViewPr>
  <p:sorterViewPr>
    <p:cViewPr>
      <p:scale>
        <a:sx n="66" d="100"/>
        <a:sy n="66" d="100"/>
      </p:scale>
      <p:origin x="0" y="0"/>
    </p:cViewPr>
  </p:sorterViewPr>
  <p:notesViewPr>
    <p:cSldViewPr snapToGrid="0" showGuides="1">
      <p:cViewPr>
        <p:scale>
          <a:sx n="70" d="100"/>
          <a:sy n="70" d="100"/>
        </p:scale>
        <p:origin x="-112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F8C66D5-35F2-4B2B-B66A-28018F619124}" type="datetimeFigureOut">
              <a:rPr lang="en-US" smtClean="0"/>
              <a:pPr/>
              <a:t>4/22/2013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C6073D5-63C2-4933-B970-D96552757D44}" type="slidenum">
              <a:rPr lang="en-US" smtClean="0"/>
              <a:pPr/>
              <a:t>‹#›</a:t>
            </a:fld>
            <a:endParaRPr lang="en-US" dirty="0"/>
          </a:p>
        </p:txBody>
      </p:sp>
    </p:spTree>
    <p:extLst>
      <p:ext uri="{BB962C8B-B14F-4D97-AF65-F5344CB8AC3E}">
        <p14:creationId xmlns:p14="http://schemas.microsoft.com/office/powerpoint/2010/main" xmlns="" val="1000481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4B7E8A-1102-47A1-B1C3-36AE88809383}" type="datetimeFigureOut">
              <a:rPr lang="en-US" smtClean="0"/>
              <a:pPr/>
              <a:t>4/22/2013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A11EAB-687D-4AE4-B775-678A923E9436}" type="slidenum">
              <a:rPr lang="en-US" smtClean="0"/>
              <a:pPr/>
              <a:t>‹#›</a:t>
            </a:fld>
            <a:endParaRPr lang="en-US" dirty="0"/>
          </a:p>
        </p:txBody>
      </p:sp>
    </p:spTree>
    <p:extLst>
      <p:ext uri="{BB962C8B-B14F-4D97-AF65-F5344CB8AC3E}">
        <p14:creationId xmlns:p14="http://schemas.microsoft.com/office/powerpoint/2010/main" xmlns="" val="430103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a:t>
            </a:fld>
            <a:endParaRPr lang="en-US" dirty="0"/>
          </a:p>
        </p:txBody>
      </p:sp>
    </p:spTree>
    <p:extLst>
      <p:ext uri="{BB962C8B-B14F-4D97-AF65-F5344CB8AC3E}">
        <p14:creationId xmlns:p14="http://schemas.microsoft.com/office/powerpoint/2010/main" xmlns="" val="798332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 Use the title page to finish some of the other requirements. I needed a title page to let the kiosk know that a user was playing, but it also means that there can be multiple buttons. The same process will apply, though. The kiosk will be waiting for a change in the text file, and each button would write something different. This would be an easy way to link to web pages, or display a slideshow. It might be more difficult to activate hardware demos like the robot, but the same idea can be the same: some sort of handshaking between the browser and the robot.</a:t>
            </a:r>
          </a:p>
          <a:p>
            <a:pPr>
              <a:buFontTx/>
              <a:buChar char="-"/>
            </a:pPr>
            <a:endParaRPr lang="en-US" dirty="0" smtClean="0"/>
          </a:p>
          <a:p>
            <a:pPr>
              <a:buFontTx/>
              <a:buChar char="-"/>
            </a:pPr>
            <a:r>
              <a:rPr lang="en-US" dirty="0" smtClean="0"/>
              <a:t>  Make the game playable for multiple users: it would be nice to have a setup where each player would be pitted against one another and scores would be kept for each.</a:t>
            </a:r>
          </a:p>
          <a:p>
            <a:pPr>
              <a:buFontTx/>
              <a:buChar char="-"/>
            </a:pPr>
            <a:endParaRPr lang="en-US" dirty="0" smtClean="0"/>
          </a:p>
          <a:p>
            <a:pPr>
              <a:buFontTx/>
              <a:buChar char="-"/>
            </a:pPr>
            <a:r>
              <a:rPr lang="en-US" dirty="0" smtClean="0"/>
              <a:t>  Increase the efficiency of the program, decrease the lag, possibly find a better solution than text files as the method of passing information.  The idea of sockets might be a good start</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buFontTx/>
              <a:buChar char="-"/>
            </a:pPr>
            <a:r>
              <a:rPr lang="en-US" baseline="0" dirty="0" smtClean="0"/>
              <a:t>Don’t stop when it doesn’t work. It means you’ll be less excited about it, and less likely to want to work on it. You’ll never remember what the error was the next time you start again, either. If you want to take a break, that’s fine, but either undo what you did to create a crash, or work through it</a:t>
            </a:r>
          </a:p>
          <a:p>
            <a:pPr>
              <a:buFontTx/>
              <a:buChar char="-"/>
            </a:pPr>
            <a:r>
              <a:rPr lang="en-US" baseline="0" dirty="0" smtClean="0"/>
              <a:t> Keep the professors updated. They’re here to help, but they can’t if they don’t know what’s going on. And don’t just go to them with problems, either – they’ll be excited at your progress!</a:t>
            </a:r>
          </a:p>
          <a:p>
            <a:pPr>
              <a:buFontTx/>
              <a:buChar char="-"/>
            </a:pPr>
            <a:r>
              <a:rPr lang="en-US" baseline="0" dirty="0" smtClean="0"/>
              <a:t> Use your blog to brag. (CLICK) You can be humble in real life – and sometimes you can’t contain yourself. You should be proud of your accomplishments and be able to share that pride</a:t>
            </a:r>
          </a:p>
          <a:p>
            <a:pPr>
              <a:buFontTx/>
              <a:buChar char="-"/>
            </a:pPr>
            <a:r>
              <a:rPr lang="en-US" baseline="0" dirty="0" smtClean="0"/>
              <a:t> Document as you go. The code will work in the end, but that doesn’t mean you’ll be able to explain why and you’ll never think the exact same as you did when you were originally writing it. It only takes a few seconds!</a:t>
            </a:r>
          </a:p>
          <a:p>
            <a:pPr>
              <a:buFontTx/>
              <a:buChar char="-"/>
            </a:pPr>
            <a:r>
              <a:rPr lang="en-US" baseline="0" dirty="0" smtClean="0"/>
              <a:t> Set accomplishable goals each week – even if it’s something as easy as “write on my blog” or “make it look pretty”, being able to check something off your list will make you feel like you’re making progress, and with a project like this, sometimes you need that boost of self confidence</a:t>
            </a:r>
          </a:p>
          <a:p>
            <a:pPr>
              <a:buFontTx/>
              <a:buChar char="-"/>
            </a:pPr>
            <a:r>
              <a:rPr lang="en-US" baseline="0" dirty="0" smtClean="0"/>
              <a:t> Talk to the other seniors. Sometimes you just need to hear that someone else is struggling, too, to make you feel a lot calmer</a:t>
            </a:r>
          </a:p>
        </p:txBody>
      </p:sp>
      <p:sp>
        <p:nvSpPr>
          <p:cNvPr id="4" name="Slide Number Placeholder 3"/>
          <p:cNvSpPr>
            <a:spLocks noGrp="1"/>
          </p:cNvSpPr>
          <p:nvPr>
            <p:ph type="sldNum" sz="quarter" idx="10"/>
          </p:nvPr>
        </p:nvSpPr>
        <p:spPr/>
        <p:txBody>
          <a:bodyPr/>
          <a:lstStyle/>
          <a:p>
            <a:fld id="{35A11EAB-687D-4AE4-B775-678A923E9436}" type="slidenum">
              <a:rPr lang="en-US" smtClean="0"/>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5A11EAB-687D-4AE4-B775-678A923E9436}"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what is meant by the kiosk – the kiosk is behind glass and the user approaches it and is able to play on it using only their mobile device.</a:t>
            </a:r>
          </a:p>
          <a:p>
            <a:endParaRPr lang="en-US" dirty="0" smtClean="0"/>
          </a:p>
        </p:txBody>
      </p:sp>
      <p:sp>
        <p:nvSpPr>
          <p:cNvPr id="4" name="Slide Number Placeholder 3"/>
          <p:cNvSpPr>
            <a:spLocks noGrp="1"/>
          </p:cNvSpPr>
          <p:nvPr>
            <p:ph type="sldNum" sz="quarter" idx="10"/>
          </p:nvPr>
        </p:nvSpPr>
        <p:spPr/>
        <p:txBody>
          <a:bodyPr/>
          <a:lstStyle/>
          <a:p>
            <a:fld id="{35A11EAB-687D-4AE4-B775-678A923E943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33875"/>
            <a:ext cx="5486400" cy="4000500"/>
          </a:xfrm>
        </p:spPr>
        <p:txBody>
          <a:bodyPr>
            <a:normAutofit/>
          </a:bodyPr>
          <a:lstStyle/>
          <a:p>
            <a:r>
              <a:rPr lang="en-US" dirty="0" smtClean="0"/>
              <a:t>I focused on the game portion of the requirements. </a:t>
            </a:r>
          </a:p>
          <a:p>
            <a:endParaRPr lang="en-US" dirty="0" smtClean="0"/>
          </a:p>
          <a:p>
            <a:r>
              <a:rPr lang="en-US" dirty="0" smtClean="0"/>
              <a:t>I started originally with an Android app. I worked for a few weeks on a Hello, World, never having written one before. </a:t>
            </a:r>
            <a:r>
              <a:rPr lang="en-US" dirty="0" err="1" smtClean="0"/>
              <a:t>Pankratz</a:t>
            </a:r>
            <a:r>
              <a:rPr lang="en-US" dirty="0" smtClean="0"/>
              <a:t> and I met a few days after I got stuck on a problem, and decided that an Android app might not be the best idea; we want something that is quickly accessible for a passing potential student, say, on a tour. We also wanted something that wouldn’t stay on a student’s phone, like a downloaded app would. </a:t>
            </a:r>
          </a:p>
          <a:p>
            <a:endParaRPr lang="en-US" dirty="0" smtClean="0"/>
          </a:p>
          <a:p>
            <a:r>
              <a:rPr lang="en-US" dirty="0" smtClean="0"/>
              <a:t>So, we decided to switch to two browser, somehow being able to talk to each other. I had never really heard of anything like it, so it was a novelty for me.</a:t>
            </a:r>
            <a:r>
              <a:rPr lang="en-US" dirty="0"/>
              <a:t> </a:t>
            </a:r>
            <a:r>
              <a:rPr lang="en-US" dirty="0" smtClean="0"/>
              <a:t>It took some thinking about in order to get some ideas. I’ll talk a more about this later.</a:t>
            </a:r>
          </a:p>
        </p:txBody>
      </p:sp>
      <p:sp>
        <p:nvSpPr>
          <p:cNvPr id="4" name="Slide Number Placeholder 3"/>
          <p:cNvSpPr>
            <a:spLocks noGrp="1"/>
          </p:cNvSpPr>
          <p:nvPr>
            <p:ph type="sldNum" sz="quarter" idx="10"/>
          </p:nvPr>
        </p:nvSpPr>
        <p:spPr/>
        <p:txBody>
          <a:bodyPr/>
          <a:lstStyle/>
          <a:p>
            <a:fld id="{35A11EAB-687D-4AE4-B775-678A923E9436}"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238626"/>
          </a:xfrm>
        </p:spPr>
        <p:txBody>
          <a:bodyPr>
            <a:normAutofit fontScale="92500" lnSpcReduction="10000"/>
          </a:bodyPr>
          <a:lstStyle/>
          <a:p>
            <a:r>
              <a:rPr lang="en-US" dirty="0" smtClean="0"/>
              <a:t>- There is a time lag after the user presses a button – sometimes the browser hangs on reading from the text files</a:t>
            </a:r>
          </a:p>
          <a:p>
            <a:endParaRPr lang="en-US" dirty="0" smtClean="0"/>
          </a:p>
          <a:p>
            <a:r>
              <a:rPr lang="en-US" dirty="0" smtClean="0"/>
              <a:t>- Phone browsers might not have the power to run the program. I’ve tried using it on a </a:t>
            </a:r>
            <a:r>
              <a:rPr lang="en-US" dirty="0" err="1" smtClean="0"/>
              <a:t>smartphone</a:t>
            </a:r>
            <a:r>
              <a:rPr lang="en-US" dirty="0" smtClean="0"/>
              <a:t>, and when running the browser off the internet provided by the provider, and the power wasn’t enough to handle the two-way handshaking.  When I connected the phone to a server through </a:t>
            </a:r>
            <a:r>
              <a:rPr lang="en-US" dirty="0" err="1" smtClean="0"/>
              <a:t>WiFi</a:t>
            </a:r>
            <a:r>
              <a:rPr lang="en-US" dirty="0" smtClean="0"/>
              <a:t>, though, it worked. This means that in order to work, a player would have to connect to the SNC network, which they can’t do without registering the phone.</a:t>
            </a:r>
          </a:p>
          <a:p>
            <a:endParaRPr lang="en-US" dirty="0" smtClean="0"/>
          </a:p>
          <a:p>
            <a:r>
              <a:rPr lang="en-US" dirty="0" smtClean="0"/>
              <a:t>- No way of handling more than one player at once, and there is no way of making sure only one player is playing at a time. The kiosk browser is waiting for a change in a text file. The text file is changed by the user browser. If multiple user browsers are active, it still changes the same text file, and can really mess with what the kiosk is expecting to read</a:t>
            </a:r>
          </a:p>
          <a:p>
            <a:endParaRPr lang="en-US" dirty="0" smtClean="0"/>
          </a:p>
          <a:p>
            <a:pPr>
              <a:buFontTx/>
              <a:buChar char="-"/>
            </a:pPr>
            <a:r>
              <a:rPr lang="en-US" dirty="0" smtClean="0"/>
              <a:t>No way of preventing a student not in front of the browser to access it. The student wouldn’t have the question in front of them, but someone might just decide to press buttons for the fun of it. Because there is no way of locking a single user, someone might be playing and someone off campus with the web address for the user browser could mess around with it</a:t>
            </a:r>
          </a:p>
          <a:p>
            <a:pPr>
              <a:buFontTx/>
              <a:buChar char="-"/>
            </a:pPr>
            <a:endParaRPr lang="en-US" dirty="0" smtClean="0"/>
          </a:p>
          <a:p>
            <a:pPr>
              <a:buFontTx/>
              <a:buChar char="-"/>
            </a:pPr>
            <a:r>
              <a:rPr lang="en-US" dirty="0" smtClean="0"/>
              <a:t> Even though they all use the same CSS page, some things react differently than others. It’s purely for visual attractiveness, but that’s </a:t>
            </a:r>
            <a:r>
              <a:rPr lang="en-US" dirty="0" err="1" smtClean="0"/>
              <a:t>kinda</a:t>
            </a:r>
            <a:r>
              <a:rPr lang="en-US" dirty="0" smtClean="0"/>
              <a:t> my thing.</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4850" y="4286249"/>
            <a:ext cx="5486400" cy="4352926"/>
          </a:xfrm>
        </p:spPr>
        <p:txBody>
          <a:bodyPr>
            <a:normAutofit lnSpcReduction="10000"/>
          </a:bodyPr>
          <a:lstStyle/>
          <a:p>
            <a:r>
              <a:rPr lang="en-US" dirty="0" smtClean="0"/>
              <a:t>Looked into a few ideas to create the connection:</a:t>
            </a:r>
          </a:p>
          <a:p>
            <a:endParaRPr lang="en-US" dirty="0" smtClean="0"/>
          </a:p>
          <a:p>
            <a:r>
              <a:rPr lang="en-US" dirty="0" smtClean="0"/>
              <a:t>The first idea was to create a socket from one browser to the server to connect to the second browser. I was able to create a simple socket to the </a:t>
            </a:r>
            <a:r>
              <a:rPr lang="en-US" dirty="0" err="1" smtClean="0"/>
              <a:t>CompSci</a:t>
            </a:r>
            <a:r>
              <a:rPr lang="en-US" dirty="0" smtClean="0"/>
              <a:t> server that just gets a bunch of header information. As I found out more about sockets, though, I figured out there were probably simpler  ways of doing it, so I kept it on the backburner and then looked into other ideas.</a:t>
            </a:r>
          </a:p>
          <a:p>
            <a:endParaRPr lang="en-US" dirty="0" smtClean="0"/>
          </a:p>
          <a:p>
            <a:r>
              <a:rPr lang="en-US" dirty="0" smtClean="0"/>
              <a:t>The second idea was to isolate the user IP address and then only allow input from that specific IP address. This would then solve the issue of multiple users playing at once. The problem I had with this was that in order to isolate an IP address, the browser already needed to be running. Essentially, a second user might not be able to get into the house, but would make it onto the porch. There would have to be a secondary catch in order to work, and the IP address would need to stored somewhere besides in the browser. </a:t>
            </a:r>
          </a:p>
          <a:p>
            <a:endParaRPr lang="en-US" dirty="0" smtClean="0"/>
          </a:p>
          <a:p>
            <a:r>
              <a:rPr lang="en-US" dirty="0" smtClean="0"/>
              <a:t>This got me looking into text files. I wanted something that could be easily accessed and changed by an administrator, in case they wanted to change or add questions. It worked out and was easily accessed from the browser, so I went with it, since I wanted to start work on the actual game. The socket idea was probably the most secure, but I wanted something that worked and that I could work with.</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295775"/>
            <a:ext cx="5486400" cy="4495800"/>
          </a:xfrm>
        </p:spPr>
        <p:txBody>
          <a:bodyPr>
            <a:normAutofit/>
          </a:bodyPr>
          <a:lstStyle/>
          <a:p>
            <a:r>
              <a:rPr lang="en-US" dirty="0" smtClean="0"/>
              <a:t> Explain what each color means: Black arrows mean the browser is redirected, a blue arrow means the file writes to a text file, a red arrow means the file reads from a text file. The blue boxes are files that are used in the handshaking between the two browsers.</a:t>
            </a:r>
          </a:p>
          <a:p>
            <a:endParaRPr lang="en-US" dirty="0" smtClean="0"/>
          </a:p>
          <a:p>
            <a:pPr marL="228600" indent="-228600">
              <a:buAutoNum type="arabicPeriod"/>
            </a:pPr>
            <a:r>
              <a:rPr lang="en-US" dirty="0" smtClean="0"/>
              <a:t>The kiosk browser waits and listens for a change in the </a:t>
            </a:r>
            <a:r>
              <a:rPr lang="en-US" dirty="0" err="1" smtClean="0"/>
              <a:t>user_input</a:t>
            </a:r>
            <a:r>
              <a:rPr lang="en-US" dirty="0" smtClean="0"/>
              <a:t> file.</a:t>
            </a:r>
          </a:p>
          <a:p>
            <a:pPr marL="228600" indent="-228600">
              <a:buAutoNum type="arabicPeriod"/>
            </a:pPr>
            <a:r>
              <a:rPr lang="en-US" dirty="0" smtClean="0"/>
              <a:t>When a user starts playing, the press play and the file writes to the </a:t>
            </a:r>
            <a:r>
              <a:rPr lang="en-US" dirty="0" err="1" smtClean="0"/>
              <a:t>user_input</a:t>
            </a:r>
            <a:r>
              <a:rPr lang="en-US" dirty="0" smtClean="0"/>
              <a:t> file. The </a:t>
            </a:r>
            <a:r>
              <a:rPr lang="en-US" dirty="0" err="1" smtClean="0"/>
              <a:t>user_title</a:t>
            </a:r>
            <a:r>
              <a:rPr lang="en-US" dirty="0" smtClean="0"/>
              <a:t> page redirects to the user – side browser to start playing.</a:t>
            </a:r>
          </a:p>
          <a:p>
            <a:pPr marL="228600" indent="-228600">
              <a:buAutoNum type="arabicPeriod"/>
            </a:pPr>
            <a:r>
              <a:rPr lang="en-US" dirty="0" smtClean="0"/>
              <a:t> The kiosk recognizes the changes, and moves onto game play, choosing a questions randomly from game_questions.txt and displaying the question and answers to the screen. It also writes the answers into user_answers.txt</a:t>
            </a:r>
          </a:p>
          <a:p>
            <a:pPr marL="228600" indent="-228600">
              <a:buAutoNum type="arabicPeriod"/>
            </a:pPr>
            <a:r>
              <a:rPr lang="en-US" dirty="0" smtClean="0"/>
              <a:t> The user side browser waits for a change in user_answers.txt, and then reads the potential answers. She displays the buttons to the screen and starts counting down 10 seconds for the user to answer.  After 10 seconds, the kiosk checks for an answer, regardless if the user pressed one. This takes care of the user quitting the game unexpectedly.</a:t>
            </a:r>
          </a:p>
          <a:p>
            <a:pPr marL="228600" indent="-228600">
              <a:buAutoNum type="arabicPeriod"/>
            </a:pPr>
            <a:r>
              <a:rPr lang="en-US" dirty="0" smtClean="0"/>
              <a:t> The kiosk reads the input, either the button pressed, a -1 if the user didn’t answer but the browser is still open, or a blank if the user closed the browser and uses the input to display a message to the screen, and uses the input to either continue the game or stop it.</a:t>
            </a:r>
          </a:p>
        </p:txBody>
      </p:sp>
      <p:sp>
        <p:nvSpPr>
          <p:cNvPr id="4" name="Slide Number Placeholder 3"/>
          <p:cNvSpPr>
            <a:spLocks noGrp="1"/>
          </p:cNvSpPr>
          <p:nvPr>
            <p:ph type="sldNum" sz="quarter" idx="10"/>
          </p:nvPr>
        </p:nvSpPr>
        <p:spPr/>
        <p:txBody>
          <a:bodyPr/>
          <a:lstStyle/>
          <a:p>
            <a:fld id="{35A11EAB-687D-4AE4-B775-678A923E9436}"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the game:</a:t>
            </a:r>
          </a:p>
          <a:p>
            <a:endParaRPr lang="en-US" dirty="0" smtClean="0"/>
          </a:p>
          <a:p>
            <a:pPr>
              <a:buFontTx/>
              <a:buChar char="-"/>
            </a:pPr>
            <a:r>
              <a:rPr lang="en-US" dirty="0" smtClean="0"/>
              <a:t> Each user gets three lives and three 50/50 (explain what a 50/50 is)</a:t>
            </a:r>
          </a:p>
          <a:p>
            <a:endParaRPr lang="en-US" dirty="0" smtClean="0"/>
          </a:p>
          <a:p>
            <a:pPr>
              <a:buFontTx/>
              <a:buChar char="-"/>
            </a:pPr>
            <a:r>
              <a:rPr lang="en-US" dirty="0" smtClean="0"/>
              <a:t> Explain the five questions, and how each question is randomly chosen from three</a:t>
            </a:r>
          </a:p>
          <a:p>
            <a:pPr>
              <a:buFontTx/>
              <a:buChar char="-"/>
            </a:pPr>
            <a:endParaRPr lang="en-US" dirty="0" smtClean="0"/>
          </a:p>
          <a:p>
            <a:pPr>
              <a:buFontTx/>
              <a:buChar char="-"/>
            </a:pPr>
            <a:r>
              <a:rPr lang="en-US" dirty="0" smtClean="0"/>
              <a:t> Explain how the answers are parsed and then written to a text file for the user-side to read and display</a:t>
            </a:r>
          </a:p>
          <a:p>
            <a:endParaRPr lang="en-US" dirty="0" smtClean="0"/>
          </a:p>
          <a:p>
            <a:pPr>
              <a:buFontTx/>
              <a:buChar char="-"/>
            </a:pPr>
            <a:r>
              <a:rPr lang="en-US" dirty="0" smtClean="0"/>
              <a:t> Once the user chooses an answer, the kiosk compares it to the stored correct answer, displays correct or incorrect, and then an explanation of why that specific answer was the best one.</a:t>
            </a:r>
          </a:p>
          <a:p>
            <a:endParaRPr lang="en-US" dirty="0" smtClean="0"/>
          </a:p>
          <a:p>
            <a:pPr>
              <a:buFontTx/>
              <a:buChar char="-"/>
            </a:pPr>
            <a:r>
              <a:rPr lang="en-US" dirty="0" smtClean="0"/>
              <a:t> Explain the timer and how it handles a user closing the browser</a:t>
            </a:r>
          </a:p>
          <a:p>
            <a:endParaRPr lang="en-US" dirty="0" smtClean="0"/>
          </a:p>
          <a:p>
            <a:r>
              <a:rPr lang="en-US" dirty="0" smtClean="0"/>
              <a:t>Play the game</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334017"/>
          </a:xfrm>
        </p:spPr>
        <p:txBody>
          <a:bodyPr>
            <a:normAutofit/>
          </a:bodyPr>
          <a:lstStyle/>
          <a:p>
            <a:pPr>
              <a:buFontTx/>
              <a:buChar char="-"/>
            </a:pPr>
            <a:r>
              <a:rPr lang="en-US" dirty="0" smtClean="0"/>
              <a:t>Fresh pairs of eyes. Through our group walkthroughs, working in small groups, and even just bouncing ideas off others gave me new perspective and new approaches. When I got stuck, also, being able to had over my code to a friend to look through meant that they might be able to find errors that I had missed because I’d looked at it for so long</a:t>
            </a:r>
          </a:p>
          <a:p>
            <a:pPr>
              <a:buFontTx/>
              <a:buChar char="-"/>
            </a:pPr>
            <a:endParaRPr lang="en-US" dirty="0" smtClean="0"/>
          </a:p>
          <a:p>
            <a:pPr>
              <a:buFontTx/>
              <a:buChar char="-"/>
            </a:pPr>
            <a:r>
              <a:rPr lang="en-US" dirty="0" smtClean="0"/>
              <a:t> Google / w3schools.com. I actually found the solution for the JavaScript Ajax loop on w3schools.com, and even just </a:t>
            </a:r>
            <a:r>
              <a:rPr lang="en-US" dirty="0" err="1" smtClean="0"/>
              <a:t>Googling</a:t>
            </a:r>
            <a:r>
              <a:rPr lang="en-US" dirty="0" smtClean="0"/>
              <a:t> problems I’ve had took me to a lot of tutorials and question/answer sites that were very helpful.</a:t>
            </a:r>
          </a:p>
          <a:p>
            <a:pPr>
              <a:buFontTx/>
              <a:buChar char="-"/>
            </a:pPr>
            <a:endParaRPr lang="en-US" dirty="0" smtClean="0"/>
          </a:p>
          <a:p>
            <a:pPr>
              <a:buFontTx/>
              <a:buChar char="-"/>
            </a:pPr>
            <a:r>
              <a:rPr lang="en-US" dirty="0" smtClean="0"/>
              <a:t> Drs. </a:t>
            </a:r>
            <a:r>
              <a:rPr lang="en-US" dirty="0" err="1" smtClean="0"/>
              <a:t>Pankratz</a:t>
            </a:r>
            <a:r>
              <a:rPr lang="en-US" dirty="0" smtClean="0"/>
              <a:t> and McVey – came up with a few solutions that no one else could figure out. They came up with the idea of the timer which also solved my issue of the user closing the browser unexpectedly.</a:t>
            </a:r>
          </a:p>
          <a:p>
            <a:pPr>
              <a:buFontTx/>
              <a:buChar char="-"/>
            </a:pPr>
            <a:endParaRPr lang="en-US" dirty="0" smtClean="0"/>
          </a:p>
          <a:p>
            <a:pPr>
              <a:buFontTx/>
              <a:buChar char="-"/>
            </a:pPr>
            <a:r>
              <a:rPr lang="en-US" dirty="0" smtClean="0"/>
              <a:t>Being stubborn. I had to tell myself, and sometimes have other people tell me that my program, despite it’s many issues, is something I’ve worked hard on, and something I’m proud of. In order to actually be able to continue working a semester long project, you have to actually like it. Sometimes I didn’t, but I fought through those moments. </a:t>
            </a:r>
          </a:p>
        </p:txBody>
      </p:sp>
      <p:sp>
        <p:nvSpPr>
          <p:cNvPr id="4" name="Slide Number Placeholder 3"/>
          <p:cNvSpPr>
            <a:spLocks noGrp="1"/>
          </p:cNvSpPr>
          <p:nvPr>
            <p:ph type="sldNum" sz="quarter" idx="10"/>
          </p:nvPr>
        </p:nvSpPr>
        <p:spPr/>
        <p:txBody>
          <a:bodyPr/>
          <a:lstStyle/>
          <a:p>
            <a:fld id="{35A11EAB-687D-4AE4-B775-678A923E9436}"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Programming Languages:  absolutely necessary to the program working. Having Programming Languages and the Concert Reservation project was very helpful in just getting started with HTML, PHP, JavaScript, and Client-Server Validation. It meant I didn’t have to start with a Hello, World, like I did the Android app. It was another positive reason for switching from Android to browsers.</a:t>
            </a:r>
          </a:p>
          <a:p>
            <a:pPr>
              <a:buFontTx/>
              <a:buChar char="-"/>
            </a:pPr>
            <a:endParaRPr lang="en-US" dirty="0" smtClean="0"/>
          </a:p>
          <a:p>
            <a:pPr>
              <a:buFontTx/>
              <a:buChar char="-"/>
            </a:pPr>
            <a:r>
              <a:rPr lang="en-US" dirty="0" smtClean="0"/>
              <a:t> Theory of </a:t>
            </a:r>
            <a:r>
              <a:rPr lang="en-US" dirty="0" err="1" smtClean="0"/>
              <a:t>Compuation</a:t>
            </a:r>
            <a:r>
              <a:rPr lang="en-US" dirty="0" smtClean="0"/>
              <a:t>: helpful in catching every </a:t>
            </a:r>
            <a:r>
              <a:rPr lang="en-US" smtClean="0"/>
              <a:t>possibility and </a:t>
            </a:r>
            <a:endParaRPr lang="en-US" dirty="0" smtClean="0"/>
          </a:p>
          <a:p>
            <a:endParaRPr lang="en-US" dirty="0" smtClean="0"/>
          </a:p>
          <a:p>
            <a:pPr>
              <a:buFontTx/>
              <a:buChar char="-"/>
            </a:pPr>
            <a:r>
              <a:rPr lang="en-US" dirty="0" smtClean="0"/>
              <a:t> </a:t>
            </a:r>
            <a:r>
              <a:rPr lang="en-US" dirty="0" err="1" smtClean="0"/>
              <a:t>fopen</a:t>
            </a:r>
            <a:r>
              <a:rPr lang="en-US" dirty="0" smtClean="0"/>
              <a:t>, </a:t>
            </a:r>
            <a:r>
              <a:rPr lang="en-US" dirty="0" err="1" smtClean="0"/>
              <a:t>fwrite</a:t>
            </a:r>
            <a:r>
              <a:rPr lang="en-US" dirty="0" smtClean="0"/>
              <a:t>, </a:t>
            </a:r>
            <a:r>
              <a:rPr lang="en-US" dirty="0" err="1" smtClean="0"/>
              <a:t>fgets</a:t>
            </a:r>
            <a:r>
              <a:rPr lang="en-US" dirty="0" smtClean="0"/>
              <a:t>, </a:t>
            </a:r>
            <a:r>
              <a:rPr lang="en-US" dirty="0" err="1" smtClean="0"/>
              <a:t>fclose</a:t>
            </a:r>
            <a:r>
              <a:rPr lang="en-US" dirty="0" smtClean="0"/>
              <a:t> – honestly, this one is just for any 110 students that haven’t understand a word of my presentation and are trying to get some extra credit. I’m pretty sure we learned how to use </a:t>
            </a:r>
            <a:r>
              <a:rPr lang="en-US" dirty="0" err="1" smtClean="0"/>
              <a:t>fopen</a:t>
            </a:r>
            <a:r>
              <a:rPr lang="en-US" dirty="0" smtClean="0"/>
              <a:t> in 110, right?</a:t>
            </a:r>
            <a:endParaRPr lang="en-US" dirty="0"/>
          </a:p>
        </p:txBody>
      </p:sp>
      <p:sp>
        <p:nvSpPr>
          <p:cNvPr id="4" name="Slide Number Placeholder 3"/>
          <p:cNvSpPr>
            <a:spLocks noGrp="1"/>
          </p:cNvSpPr>
          <p:nvPr>
            <p:ph type="sldNum" sz="quarter" idx="10"/>
          </p:nvPr>
        </p:nvSpPr>
        <p:spPr/>
        <p:txBody>
          <a:bodyPr/>
          <a:lstStyle/>
          <a:p>
            <a:fld id="{35A11EAB-687D-4AE4-B775-678A923E9436}"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p:nvGrpSpPr>
        <p:grpSpPr>
          <a:xfrm>
            <a:off x="3048" y="0"/>
            <a:ext cx="12188952" cy="6858000"/>
            <a:chOff x="3048" y="0"/>
            <a:chExt cx="12188952" cy="6858000"/>
          </a:xfrm>
        </p:grpSpPr>
        <p:sp>
          <p:nvSpPr>
            <p:cNvPr id="4" name="Rectangle 3"/>
            <p:cNvSpPr/>
            <p:nvPr/>
          </p:nvSpPr>
          <p:spPr>
            <a:xfrm>
              <a:off x="3048" y="0"/>
              <a:ext cx="12188952"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nvGrpSpPr>
            <p:cNvPr id="18" name="Group 17"/>
            <p:cNvGrpSpPr/>
            <p:nvPr/>
          </p:nvGrpSpPr>
          <p:grpSpPr>
            <a:xfrm>
              <a:off x="1574798" y="3537161"/>
              <a:ext cx="9144001" cy="196717"/>
              <a:chOff x="1523999" y="4379129"/>
              <a:chExt cx="9144001" cy="196717"/>
            </a:xfrm>
          </p:grpSpPr>
          <p:sp>
            <p:nvSpPr>
              <p:cNvPr id="19" name="Rectangle 18" descr="Gold bar"/>
              <p:cNvSpPr>
                <a:spLocks noChangeArrowheads="1"/>
              </p:cNvSpPr>
              <p:nvPr/>
            </p:nvSpPr>
            <p:spPr bwMode="auto">
              <a:xfrm rot="16200000" flipH="1">
                <a:off x="2949872" y="2953256"/>
                <a:ext cx="196717" cy="3048463"/>
              </a:xfrm>
              <a:prstGeom prst="rect">
                <a:avLst/>
              </a:prstGeom>
              <a:solidFill>
                <a:schemeClr val="accent1"/>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dirty="0">
                  <a:latin typeface="Times New Roman" panose="02020603050405020304" pitchFamily="18" charset="0"/>
                </a:endParaRPr>
              </a:p>
            </p:txBody>
          </p:sp>
          <p:sp>
            <p:nvSpPr>
              <p:cNvPr id="20" name="Rectangle 19" descr="Orange bar"/>
              <p:cNvSpPr>
                <a:spLocks noChangeArrowheads="1"/>
              </p:cNvSpPr>
              <p:nvPr/>
            </p:nvSpPr>
            <p:spPr bwMode="auto">
              <a:xfrm rot="16200000" flipH="1">
                <a:off x="5998335" y="2953256"/>
                <a:ext cx="196717" cy="3048463"/>
              </a:xfrm>
              <a:prstGeom prst="rect">
                <a:avLst/>
              </a:prstGeom>
              <a:solidFill>
                <a:schemeClr val="accent4"/>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dirty="0">
                  <a:latin typeface="Times New Roman" panose="02020603050405020304" pitchFamily="18" charset="0"/>
                </a:endParaRPr>
              </a:p>
            </p:txBody>
          </p:sp>
          <p:sp>
            <p:nvSpPr>
              <p:cNvPr id="21" name="Rectangle 20" descr="Slate bar"/>
              <p:cNvSpPr>
                <a:spLocks noChangeArrowheads="1"/>
              </p:cNvSpPr>
              <p:nvPr/>
            </p:nvSpPr>
            <p:spPr bwMode="auto">
              <a:xfrm rot="16200000" flipH="1">
                <a:off x="9045410" y="2953256"/>
                <a:ext cx="196717" cy="3048463"/>
              </a:xfrm>
              <a:prstGeom prst="rect">
                <a:avLst/>
              </a:prstGeom>
              <a:solidFill>
                <a:schemeClr val="accent6"/>
              </a:solidFill>
              <a:ln w="9525">
                <a:noFill/>
                <a:miter lim="800000"/>
                <a:headEnd/>
                <a:tailEnd/>
              </a:ln>
              <a:effectLst>
                <a:reflection blurRad="6350" stA="50000" endA="300" endPos="38500" dist="50800" dir="5400000" sy="-100000" algn="bl" rotWithShape="0"/>
              </a:effectLst>
              <a:extLst/>
            </p:spPr>
            <p:txBody>
              <a:bodyPr wrap="none" anchor="ctr"/>
              <a:lstStyle/>
              <a:p>
                <a:pPr algn="ctr" eaLnBrk="1" hangingPunct="1"/>
                <a:endParaRPr lang="en-US" sz="2400" dirty="0">
                  <a:latin typeface="Times New Roman" panose="02020603050405020304" pitchFamily="18" charset="0"/>
                </a:endParaRPr>
              </a:p>
            </p:txBody>
          </p:sp>
        </p:grpSp>
      </p:grpSp>
      <p:sp>
        <p:nvSpPr>
          <p:cNvPr id="3" name="Subtitle 2"/>
          <p:cNvSpPr>
            <a:spLocks noGrp="1"/>
          </p:cNvSpPr>
          <p:nvPr>
            <p:ph type="subTitle" idx="1"/>
          </p:nvPr>
        </p:nvSpPr>
        <p:spPr>
          <a:xfrm>
            <a:off x="1524000" y="4056115"/>
            <a:ext cx="9144000" cy="1655762"/>
          </a:xfrm>
          <a:prstGeom prst="rect">
            <a:avLst/>
          </a:prstGeo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 name="Title 1"/>
          <p:cNvSpPr>
            <a:spLocks noGrp="1"/>
          </p:cNvSpPr>
          <p:nvPr>
            <p:ph type="ctrTitle"/>
          </p:nvPr>
        </p:nvSpPr>
        <p:spPr>
          <a:xfrm>
            <a:off x="1524000" y="912610"/>
            <a:ext cx="9144000" cy="2387600"/>
          </a:xfrm>
          <a:prstGeom prst="rect">
            <a:avLst/>
          </a:prstGeom>
        </p:spPr>
        <p:txBody>
          <a:bodyPr anchor="b"/>
          <a:lstStyle>
            <a:lvl1pPr algn="ctr">
              <a:defRPr sz="6000">
                <a:solidFill>
                  <a:schemeClr val="tx2"/>
                </a:solidFill>
              </a:defRPr>
            </a:lvl1pPr>
          </a:lstStyle>
          <a:p>
            <a:r>
              <a:rPr lang="en-US" smtClean="0"/>
              <a:t>Click to edit Master title style</a:t>
            </a:r>
            <a:endParaRPr lang="en-US"/>
          </a:p>
        </p:txBody>
      </p:sp>
      <p:sp>
        <p:nvSpPr>
          <p:cNvPr id="11"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5DE3B5DE-687E-4601-9C25-48F7ABE0D7C5}" type="datetime1">
              <a:rPr lang="en-US" smtClean="0"/>
              <a:pPr/>
              <a:t>4/22/2013</a:t>
            </a:fld>
            <a:endParaRPr lang="en-US" dirty="0"/>
          </a:p>
        </p:txBody>
      </p:sp>
      <p:sp>
        <p:nvSpPr>
          <p:cNvPr id="12"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13"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2810808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BFD467DE-D084-42AA-B27F-22F6084CB8BB}" type="datetime1">
              <a:rPr lang="en-US" smtClean="0"/>
              <a:pPr/>
              <a:t>4/22/2013</a:t>
            </a:fld>
            <a:endParaRPr lang="en-US" dirty="0"/>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24392933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8724900" y="365125"/>
            <a:ext cx="2628900" cy="5811838"/>
          </a:xfrm>
          <a:prstGeom prst="rect">
            <a:avLst/>
          </a:prstGeom>
        </p:spPr>
        <p:txBody>
          <a:bodyPr vert="eaVert"/>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3782E027-C2A0-4932-A761-986BAD82B671}" type="datetime1">
              <a:rPr lang="en-US" smtClean="0"/>
              <a:pPr/>
              <a:t>4/22/2013</a:t>
            </a:fld>
            <a:endParaRPr lang="en-US" dirty="0"/>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129712695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96AC42F1-294F-4AFB-8F78-2EF579F09459}" type="datetime1">
              <a:rPr lang="en-US" smtClean="0"/>
              <a:pPr/>
              <a:t>4/22/2013</a:t>
            </a:fld>
            <a:endParaRPr lang="en-US" dirty="0"/>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181807612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89463"/>
            <a:ext cx="105156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2" name="Title 1"/>
          <p:cNvSpPr>
            <a:spLocks noGrp="1"/>
          </p:cNvSpPr>
          <p:nvPr>
            <p:ph type="title"/>
          </p:nvPr>
        </p:nvSpPr>
        <p:spPr>
          <a:xfrm>
            <a:off x="831850" y="1709738"/>
            <a:ext cx="10515600" cy="2862262"/>
          </a:xfrm>
          <a:prstGeom prst="rect">
            <a:avLst/>
          </a:prstGeom>
        </p:spPr>
        <p:txBody>
          <a:bodyPr anchor="b"/>
          <a:lstStyle>
            <a:lvl1pPr>
              <a:defRPr sz="6000"/>
            </a:lvl1pPr>
          </a:lstStyle>
          <a:p>
            <a:r>
              <a:rPr lang="en-US" smtClean="0"/>
              <a:t>Click to edit Master title style</a:t>
            </a:r>
            <a:endParaRPr lang="en-US"/>
          </a:p>
        </p:txBody>
      </p:sp>
      <p:sp>
        <p:nvSpPr>
          <p:cNvPr id="7"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580A6EB-69F5-4723-B5E3-A6D9E36A957A}" type="datetime1">
              <a:rPr lang="en-US" smtClean="0"/>
              <a:pPr/>
              <a:t>4/22/2013</a:t>
            </a:fld>
            <a:endParaRPr lang="en-US" dirty="0"/>
          </a:p>
        </p:txBody>
      </p:sp>
      <p:sp>
        <p:nvSpPr>
          <p:cNvPr id="8"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9"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32941454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172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Content Placeholder 2"/>
          <p:cNvSpPr>
            <a:spLocks noGrp="1"/>
          </p:cNvSpPr>
          <p:nvPr>
            <p:ph sz="half" idx="1"/>
          </p:nvPr>
        </p:nvSpPr>
        <p:spPr>
          <a:xfrm>
            <a:off x="838200" y="1825625"/>
            <a:ext cx="5181600" cy="43513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0FB02ED0-9CAE-481B-8D1D-B242F0282967}" type="datetime1">
              <a:rPr lang="en-US" smtClean="0"/>
              <a:pPr/>
              <a:t>4/22/2013</a:t>
            </a:fld>
            <a:endParaRPr lang="en-US" dirty="0"/>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17178094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6189663" y="2193925"/>
            <a:ext cx="5157787"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89663" y="1489075"/>
            <a:ext cx="5157787"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0" y="2193925"/>
            <a:ext cx="5156200" cy="39782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Text Placeholder 2"/>
          <p:cNvSpPr>
            <a:spLocks noGrp="1"/>
          </p:cNvSpPr>
          <p:nvPr>
            <p:ph type="body" idx="1"/>
          </p:nvPr>
        </p:nvSpPr>
        <p:spPr>
          <a:xfrm>
            <a:off x="831850" y="1489075"/>
            <a:ext cx="5156200" cy="6413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 name="Title 1"/>
          <p:cNvSpPr>
            <a:spLocks noGrp="1"/>
          </p:cNvSpPr>
          <p:nvPr>
            <p:ph type="title"/>
          </p:nvPr>
        </p:nvSpPr>
        <p:spPr>
          <a:xfrm>
            <a:off x="831850" y="274638"/>
            <a:ext cx="10515600" cy="1143000"/>
          </a:xfrm>
          <a:prstGeom prst="rect">
            <a:avLst/>
          </a:prstGeom>
        </p:spPr>
        <p:txBody>
          <a:bodyPr/>
          <a:lstStyle/>
          <a:p>
            <a:r>
              <a:rPr lang="en-US" smtClean="0"/>
              <a:t>Click to edit Master title style</a:t>
            </a:r>
            <a:endParaRPr lang="en-US"/>
          </a:p>
        </p:txBody>
      </p:sp>
      <p:sp>
        <p:nvSpPr>
          <p:cNvPr id="10"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4696AB3F-7B84-45BD-A122-497866A73F4B}" type="datetime1">
              <a:rPr lang="en-US" smtClean="0"/>
              <a:pPr/>
              <a:t>4/22/2013</a:t>
            </a:fld>
            <a:endParaRPr lang="en-US" dirty="0"/>
          </a:p>
        </p:txBody>
      </p:sp>
      <p:sp>
        <p:nvSpPr>
          <p:cNvPr id="11" name="Footer Placeholder 4"/>
          <p:cNvSpPr>
            <a:spLocks noGrp="1"/>
          </p:cNvSpPr>
          <p:nvPr>
            <p:ph type="ftr" sz="quarter" idx="11"/>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12" name="Slide Number Placeholder 5"/>
          <p:cNvSpPr>
            <a:spLocks noGrp="1"/>
          </p:cNvSpPr>
          <p:nvPr>
            <p:ph type="sldNum" sz="quarter" idx="12"/>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25106246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smtClean="0"/>
              <a:t>Click to edit Master title style</a:t>
            </a:r>
            <a:endParaRPr lang="en-US"/>
          </a:p>
        </p:txBody>
      </p:sp>
      <p:sp>
        <p:nvSpPr>
          <p:cNvPr id="6"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6395E536-1457-4CE4-8497-197239F05587}" type="datetime1">
              <a:rPr lang="en-US" smtClean="0"/>
              <a:pPr/>
              <a:t>4/22/2013</a:t>
            </a:fld>
            <a:endParaRPr lang="en-US" dirty="0"/>
          </a:p>
        </p:txBody>
      </p:sp>
      <p:sp>
        <p:nvSpPr>
          <p:cNvPr id="7"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8"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940284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A4AF2F65-2726-4707-A7A6-DE21D14E80C5}" type="datetime1">
              <a:rPr lang="en-US" smtClean="0"/>
              <a:pPr/>
              <a:t>4/22/2013</a:t>
            </a:fld>
            <a:endParaRPr lang="en-US" dirty="0"/>
          </a:p>
        </p:txBody>
      </p:sp>
      <p:sp>
        <p:nvSpPr>
          <p:cNvPr id="6"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7"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15523414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1FA85564-6B99-4FC4-9CE3-22E750398B2E}" type="datetime1">
              <a:rPr lang="en-US" smtClean="0"/>
              <a:pPr/>
              <a:t>4/22/2013</a:t>
            </a:fld>
            <a:endParaRPr lang="en-US" dirty="0"/>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30145924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101850"/>
            <a:ext cx="3932237" cy="3759200"/>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smtClean="0"/>
              <a:t>Click to edit Master title style</a:t>
            </a:r>
            <a:endParaRPr lang="en-US"/>
          </a:p>
        </p:txBody>
      </p:sp>
      <p:sp>
        <p:nvSpPr>
          <p:cNvPr id="8" name="Date Placeholder 3"/>
          <p:cNvSpPr>
            <a:spLocks noGrp="1"/>
          </p:cNvSpPr>
          <p:nvPr>
            <p:ph type="dt" sz="half" idx="10"/>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2BCD2BEA-7F40-407D-B082-13022E8B2C99}" type="datetime1">
              <a:rPr lang="en-US" smtClean="0"/>
              <a:pPr/>
              <a:t>4/22/2013</a:t>
            </a:fld>
            <a:endParaRPr lang="en-US" dirty="0"/>
          </a:p>
        </p:txBody>
      </p:sp>
      <p:sp>
        <p:nvSpPr>
          <p:cNvPr id="9"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10"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Tree>
    <p:extLst>
      <p:ext uri="{BB962C8B-B14F-4D97-AF65-F5344CB8AC3E}">
        <p14:creationId xmlns:p14="http://schemas.microsoft.com/office/powerpoint/2010/main" xmlns="" val="15955013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grpSp>
        <p:nvGrpSpPr>
          <p:cNvPr id="9" name="Group 8"/>
          <p:cNvGrpSpPr/>
          <p:nvPr/>
        </p:nvGrpSpPr>
        <p:grpSpPr>
          <a:xfrm>
            <a:off x="0" y="-6"/>
            <a:ext cx="12188952" cy="6858006"/>
            <a:chOff x="-2728" y="-5"/>
            <a:chExt cx="12188952" cy="6858006"/>
          </a:xfrm>
        </p:grpSpPr>
        <p:sp>
          <p:nvSpPr>
            <p:cNvPr id="26" name="Rectangle 25"/>
            <p:cNvSpPr/>
            <p:nvPr/>
          </p:nvSpPr>
          <p:spPr>
            <a:xfrm>
              <a:off x="-2728" y="1"/>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9" name="Group 38"/>
            <p:cNvGrpSpPr/>
            <p:nvPr/>
          </p:nvGrpSpPr>
          <p:grpSpPr>
            <a:xfrm>
              <a:off x="-2727" y="-5"/>
              <a:ext cx="716424" cy="6858000"/>
              <a:chOff x="-2727" y="-5"/>
              <a:chExt cx="716424" cy="6858000"/>
            </a:xfrm>
          </p:grpSpPr>
          <p:grpSp>
            <p:nvGrpSpPr>
              <p:cNvPr id="40" name="Group 39"/>
              <p:cNvGrpSpPr/>
              <p:nvPr/>
            </p:nvGrpSpPr>
            <p:grpSpPr>
              <a:xfrm>
                <a:off x="-2727" y="-5"/>
                <a:ext cx="571473" cy="6858000"/>
                <a:chOff x="6048440" y="-936481"/>
                <a:chExt cx="196717" cy="9144001"/>
              </a:xfrm>
            </p:grpSpPr>
            <p:sp>
              <p:nvSpPr>
                <p:cNvPr id="46" name="Rectangle 45" descr="Gold bar"/>
                <p:cNvSpPr>
                  <a:spLocks noChangeArrowheads="1"/>
                </p:cNvSpPr>
                <p:nvPr/>
              </p:nvSpPr>
              <p:spPr bwMode="auto">
                <a:xfrm rot="10800000" flipH="1">
                  <a:off x="6048440" y="5159057"/>
                  <a:ext cx="196717" cy="3048463"/>
                </a:xfrm>
                <a:prstGeom prst="rect">
                  <a:avLst/>
                </a:prstGeom>
                <a:solidFill>
                  <a:schemeClr val="accent6"/>
                </a:solidFill>
                <a:ln w="9525">
                  <a:noFill/>
                  <a:miter lim="800000"/>
                  <a:headEnd/>
                  <a:tailEnd/>
                </a:ln>
                <a:effectLst/>
                <a:extLst/>
              </p:spPr>
              <p:txBody>
                <a:bodyPr wrap="none" anchor="ctr"/>
                <a:lstStyle/>
                <a:p>
                  <a:pPr algn="ctr" eaLnBrk="1" hangingPunct="1"/>
                  <a:endParaRPr lang="en-US" sz="2400" dirty="0">
                    <a:latin typeface="Times New Roman" panose="02020603050405020304" pitchFamily="18" charset="0"/>
                  </a:endParaRPr>
                </a:p>
              </p:txBody>
            </p:sp>
            <p:sp>
              <p:nvSpPr>
                <p:cNvPr id="47" name="Rectangle 46" descr="Orange bar"/>
                <p:cNvSpPr>
                  <a:spLocks noChangeArrowheads="1"/>
                </p:cNvSpPr>
                <p:nvPr/>
              </p:nvSpPr>
              <p:spPr bwMode="auto">
                <a:xfrm rot="10800000" flipH="1">
                  <a:off x="6048440" y="2110594"/>
                  <a:ext cx="196717" cy="3048463"/>
                </a:xfrm>
                <a:prstGeom prst="rect">
                  <a:avLst/>
                </a:prstGeom>
                <a:solidFill>
                  <a:schemeClr val="accent4"/>
                </a:solidFill>
                <a:ln w="9525">
                  <a:noFill/>
                  <a:miter lim="800000"/>
                  <a:headEnd/>
                  <a:tailEnd/>
                </a:ln>
                <a:effectLst/>
                <a:extLst/>
              </p:spPr>
              <p:txBody>
                <a:bodyPr wrap="none" anchor="ctr"/>
                <a:lstStyle/>
                <a:p>
                  <a:pPr algn="ctr" eaLnBrk="1" hangingPunct="1"/>
                  <a:endParaRPr lang="en-US" sz="2400" dirty="0">
                    <a:latin typeface="Times New Roman" panose="02020603050405020304" pitchFamily="18" charset="0"/>
                  </a:endParaRPr>
                </a:p>
              </p:txBody>
            </p:sp>
            <p:sp>
              <p:nvSpPr>
                <p:cNvPr id="48" name="Rectangle 47" descr="Slate bar"/>
                <p:cNvSpPr>
                  <a:spLocks noChangeArrowheads="1"/>
                </p:cNvSpPr>
                <p:nvPr/>
              </p:nvSpPr>
              <p:spPr bwMode="auto">
                <a:xfrm rot="10800000" flipH="1">
                  <a:off x="6048440" y="-936481"/>
                  <a:ext cx="196717" cy="3048463"/>
                </a:xfrm>
                <a:prstGeom prst="rect">
                  <a:avLst/>
                </a:prstGeom>
                <a:solidFill>
                  <a:schemeClr val="accent1"/>
                </a:solidFill>
                <a:ln w="9525">
                  <a:noFill/>
                  <a:miter lim="800000"/>
                  <a:headEnd/>
                  <a:tailEnd/>
                </a:ln>
                <a:effectLst/>
                <a:extLst/>
              </p:spPr>
              <p:txBody>
                <a:bodyPr wrap="none" anchor="ctr"/>
                <a:lstStyle/>
                <a:p>
                  <a:pPr algn="ctr" eaLnBrk="1" hangingPunct="1"/>
                  <a:endParaRPr lang="en-US" sz="2400" dirty="0">
                    <a:latin typeface="Times New Roman" panose="02020603050405020304" pitchFamily="18" charset="0"/>
                  </a:endParaRPr>
                </a:p>
              </p:txBody>
            </p:sp>
          </p:grpSp>
          <p:grpSp>
            <p:nvGrpSpPr>
              <p:cNvPr id="41" name="Group 40"/>
              <p:cNvGrpSpPr/>
              <p:nvPr/>
            </p:nvGrpSpPr>
            <p:grpSpPr>
              <a:xfrm>
                <a:off x="566005" y="-5"/>
                <a:ext cx="147692" cy="6858000"/>
                <a:chOff x="6048440" y="-936481"/>
                <a:chExt cx="196717" cy="9144001"/>
              </a:xfrm>
            </p:grpSpPr>
            <p:sp>
              <p:nvSpPr>
                <p:cNvPr id="43" name="Rectangle 42" descr="Gold bar"/>
                <p:cNvSpPr>
                  <a:spLocks noChangeArrowheads="1"/>
                </p:cNvSpPr>
                <p:nvPr/>
              </p:nvSpPr>
              <p:spPr bwMode="auto">
                <a:xfrm rot="10800000" flipH="1">
                  <a:off x="6048440" y="5159057"/>
                  <a:ext cx="196717" cy="3048463"/>
                </a:xfrm>
                <a:prstGeom prst="rect">
                  <a:avLst/>
                </a:prstGeom>
                <a:gradFill flip="none" rotWithShape="1">
                  <a:gsLst>
                    <a:gs pos="0">
                      <a:schemeClr val="accent6">
                        <a:lumMod val="40000"/>
                        <a:lumOff val="60000"/>
                      </a:schemeClr>
                    </a:gs>
                    <a:gs pos="100000">
                      <a:prstClr val="white"/>
                    </a:gs>
                  </a:gsLst>
                  <a:lin ang="0" scaled="1"/>
                  <a:tileRect/>
                </a:gradFill>
                <a:ln w="9525">
                  <a:noFill/>
                  <a:miter lim="800000"/>
                  <a:headEnd/>
                  <a:tailEnd/>
                </a:ln>
                <a:effectLst/>
                <a:extLst/>
              </p:spPr>
              <p:txBody>
                <a:bodyPr wrap="none" anchor="ctr"/>
                <a:lstStyle/>
                <a:p>
                  <a:pPr lvl="0" algn="ctr"/>
                  <a:endParaRPr lang="en-US" sz="2400" dirty="0">
                    <a:latin typeface="Times New Roman" panose="02020603050405020304" pitchFamily="18" charset="0"/>
                  </a:endParaRPr>
                </a:p>
              </p:txBody>
            </p:sp>
            <p:sp>
              <p:nvSpPr>
                <p:cNvPr id="44" name="Rectangle 43" descr="Orange bar"/>
                <p:cNvSpPr>
                  <a:spLocks noChangeArrowheads="1"/>
                </p:cNvSpPr>
                <p:nvPr/>
              </p:nvSpPr>
              <p:spPr bwMode="auto">
                <a:xfrm rot="10800000" flipH="1">
                  <a:off x="6048440" y="2110594"/>
                  <a:ext cx="196717" cy="3048463"/>
                </a:xfrm>
                <a:prstGeom prst="rect">
                  <a:avLst/>
                </a:prstGeom>
                <a:gradFill flip="none" rotWithShape="1">
                  <a:gsLst>
                    <a:gs pos="0">
                      <a:schemeClr val="accent4">
                        <a:lumMod val="40000"/>
                        <a:lumOff val="60000"/>
                      </a:schemeClr>
                    </a:gs>
                    <a:gs pos="100000">
                      <a:prstClr val="white"/>
                    </a:gs>
                  </a:gsLst>
                  <a:lin ang="0" scaled="1"/>
                  <a:tileRect/>
                </a:gradFill>
                <a:ln w="9525">
                  <a:noFill/>
                  <a:miter lim="800000"/>
                  <a:headEnd/>
                  <a:tailEnd/>
                </a:ln>
                <a:effectLst/>
                <a:extLst/>
              </p:spPr>
              <p:txBody>
                <a:bodyPr wrap="none" anchor="ctr"/>
                <a:lstStyle/>
                <a:p>
                  <a:pPr algn="ctr" eaLnBrk="1" hangingPunct="1"/>
                  <a:endParaRPr lang="en-US" sz="2400" dirty="0">
                    <a:latin typeface="Times New Roman" panose="02020603050405020304" pitchFamily="18" charset="0"/>
                  </a:endParaRPr>
                </a:p>
              </p:txBody>
            </p:sp>
            <p:sp>
              <p:nvSpPr>
                <p:cNvPr id="45" name="Rectangle 44" descr="Slate bar"/>
                <p:cNvSpPr>
                  <a:spLocks noChangeArrowheads="1"/>
                </p:cNvSpPr>
                <p:nvPr/>
              </p:nvSpPr>
              <p:spPr bwMode="auto">
                <a:xfrm rot="10800000" flipH="1">
                  <a:off x="6048440" y="-936481"/>
                  <a:ext cx="196717" cy="3048463"/>
                </a:xfrm>
                <a:prstGeom prst="rect">
                  <a:avLst/>
                </a:prstGeom>
                <a:gradFill flip="none" rotWithShape="1">
                  <a:gsLst>
                    <a:gs pos="0">
                      <a:schemeClr val="accent1">
                        <a:lumMod val="60000"/>
                        <a:lumOff val="40000"/>
                      </a:schemeClr>
                    </a:gs>
                    <a:gs pos="100000">
                      <a:schemeClr val="bg1"/>
                    </a:gs>
                  </a:gsLst>
                  <a:lin ang="0" scaled="1"/>
                  <a:tileRect/>
                </a:gradFill>
                <a:ln w="9525">
                  <a:noFill/>
                  <a:miter lim="800000"/>
                  <a:headEnd/>
                  <a:tailEnd/>
                </a:ln>
                <a:effectLst/>
                <a:extLst/>
              </p:spPr>
              <p:txBody>
                <a:bodyPr wrap="none" anchor="ctr"/>
                <a:lstStyle/>
                <a:p>
                  <a:pPr algn="ctr" eaLnBrk="1" hangingPunct="1"/>
                  <a:endParaRPr lang="en-US" sz="2400" dirty="0">
                    <a:latin typeface="Times New Roman" panose="02020603050405020304" pitchFamily="18" charset="0"/>
                  </a:endParaRPr>
                </a:p>
              </p:txBody>
            </p:sp>
          </p:grpSp>
          <p:sp>
            <p:nvSpPr>
              <p:cNvPr id="42" name="Rectangle 41"/>
              <p:cNvSpPr/>
              <p:nvPr/>
            </p:nvSpPr>
            <p:spPr>
              <a:xfrm>
                <a:off x="646782" y="-5"/>
                <a:ext cx="45719" cy="6858000"/>
              </a:xfrm>
              <a:prstGeom prst="rect">
                <a:avLst/>
              </a:prstGeom>
              <a:solidFill>
                <a:schemeClr val="bg1"/>
              </a:solidFill>
              <a:ln>
                <a:noFill/>
              </a:ln>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dirty="0"/>
              </a:p>
            </p:txBody>
          </p:sp>
        </p:grpSp>
      </p:grpSp>
      <p:sp>
        <p:nvSpPr>
          <p:cNvPr id="3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accent3"/>
                </a:solidFill>
              </a:defRPr>
            </a:lvl1pPr>
          </a:lstStyle>
          <a:p>
            <a:fld id="{CA734DBA-6852-4C6A-AB8B-E28C0C52CB53}" type="datetime1">
              <a:rPr lang="en-US" smtClean="0"/>
              <a:pPr/>
              <a:t>4/22/2013</a:t>
            </a:fld>
            <a:endParaRPr lang="en-US" dirty="0"/>
          </a:p>
        </p:txBody>
      </p:sp>
      <p:sp>
        <p:nvSpPr>
          <p:cNvPr id="3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accent3"/>
                </a:solidFill>
              </a:defRPr>
            </a:lvl1pPr>
          </a:lstStyle>
          <a:p>
            <a:endParaRPr lang="en-US" dirty="0"/>
          </a:p>
        </p:txBody>
      </p:sp>
      <p:sp>
        <p:nvSpPr>
          <p:cNvPr id="3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accent3"/>
                </a:solidFill>
              </a:defRPr>
            </a:lvl1pPr>
          </a:lstStyle>
          <a:p>
            <a:fld id="{10E4A4DB-036F-4816-A98C-42C4167E83C5}" type="slidenum">
              <a:rPr lang="en-US" smtClean="0"/>
              <a:pPr/>
              <a:t>‹#›</a:t>
            </a:fld>
            <a:endParaRPr lang="en-US" dirty="0"/>
          </a:p>
        </p:txBody>
      </p:sp>
      <p:sp>
        <p:nvSpPr>
          <p:cNvPr id="37"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8"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xmlns="" val="31719088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2"/>
        </a:buClr>
        <a:buFont typeface="Wingdings" panose="05000000000000000000" pitchFamily="2"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2"/>
        </a:buClr>
        <a:buFont typeface="Wingdings" panose="05000000000000000000" pitchFamily="2"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2"/>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Clr>
          <a:schemeClr val="accent2"/>
        </a:buClr>
        <a:buFont typeface="Wingdings" panose="05000000000000000000" pitchFamily="2"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ompsci02.snc.edu/~spiemc/Senior%20Capstone/socket_test/socket_example.php"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compsci02.snc.edu/~spiemc/Senior%20Capstone/ip_addres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compsci02.snc.edu/~spiemc/Senior%20Capstone/kiosk_index/kiosk_title.php" TargetMode="Externa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hyperlink" Target="Video/Playing%20the%20Game.MOD" TargetMode="External"/><Relationship Id="rId7" Type="http://schemas.openxmlformats.org/officeDocument/2006/relationships/image" Target="../media/image11.jpeg"/><Relationship Id="rId2" Type="http://schemas.openxmlformats.org/officeDocument/2006/relationships/hyperlink" Target="Video/Getting%20Started.MOD" TargetMode="External"/><Relationship Id="rId1" Type="http://schemas.openxmlformats.org/officeDocument/2006/relationships/slideLayout" Target="../slideLayouts/slideLayout2.xml"/><Relationship Id="rId6" Type="http://schemas.openxmlformats.org/officeDocument/2006/relationships/hyperlink" Target="Video/User%20Quitting%20the%20Game.MOD" TargetMode="External"/><Relationship Id="rId5" Type="http://schemas.openxmlformats.org/officeDocument/2006/relationships/hyperlink" Target="Video/Losing%20the%20Game.MOD" TargetMode="External"/><Relationship Id="rId4" Type="http://schemas.openxmlformats.org/officeDocument/2006/relationships/hyperlink" Target="Video/Winning%20the%20Game.MOD"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Mary Spies</a:t>
            </a:r>
            <a:endParaRPr lang="en-US" dirty="0"/>
          </a:p>
        </p:txBody>
      </p:sp>
      <p:sp>
        <p:nvSpPr>
          <p:cNvPr id="2" name="Title 1"/>
          <p:cNvSpPr>
            <a:spLocks noGrp="1"/>
          </p:cNvSpPr>
          <p:nvPr>
            <p:ph type="ctrTitle"/>
          </p:nvPr>
        </p:nvSpPr>
        <p:spPr/>
        <p:txBody>
          <a:bodyPr/>
          <a:lstStyle/>
          <a:p>
            <a:r>
              <a:rPr lang="en-US" dirty="0" smtClean="0"/>
              <a:t>Computer Science Kiosk</a:t>
            </a:r>
            <a:endParaRPr lang="en-US" dirty="0"/>
          </a:p>
        </p:txBody>
      </p:sp>
    </p:spTree>
    <p:extLst>
      <p:ext uri="{BB962C8B-B14F-4D97-AF65-F5344CB8AC3E}">
        <p14:creationId xmlns:p14="http://schemas.microsoft.com/office/powerpoint/2010/main" xmlns="" val="8219853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Programming Languages</a:t>
            </a:r>
          </a:p>
          <a:p>
            <a:r>
              <a:rPr lang="en-US" dirty="0" smtClean="0"/>
              <a:t> Theory of Computation</a:t>
            </a:r>
          </a:p>
          <a:p>
            <a:r>
              <a:rPr lang="en-US" dirty="0" smtClean="0"/>
              <a:t> Reading from and writing to files using “</a:t>
            </a:r>
            <a:r>
              <a:rPr lang="en-US" dirty="0" err="1" smtClean="0"/>
              <a:t>fopen</a:t>
            </a:r>
            <a:r>
              <a:rPr lang="en-US" dirty="0" smtClean="0"/>
              <a:t>”, “</a:t>
            </a:r>
            <a:r>
              <a:rPr lang="en-US" dirty="0" err="1" smtClean="0"/>
              <a:t>fwrite</a:t>
            </a:r>
            <a:r>
              <a:rPr lang="en-US" dirty="0" smtClean="0"/>
              <a:t>”, “</a:t>
            </a:r>
            <a:r>
              <a:rPr lang="en-US" dirty="0" err="1" smtClean="0"/>
              <a:t>fgets</a:t>
            </a:r>
            <a:r>
              <a:rPr lang="en-US" dirty="0" smtClean="0"/>
              <a:t>”, “</a:t>
            </a:r>
            <a:r>
              <a:rPr lang="en-US" dirty="0" err="1" smtClean="0"/>
              <a:t>fclose</a:t>
            </a:r>
            <a:r>
              <a:rPr lang="en-US" dirty="0" smtClean="0"/>
              <a:t>”</a:t>
            </a:r>
          </a:p>
        </p:txBody>
      </p:sp>
      <p:sp>
        <p:nvSpPr>
          <p:cNvPr id="3" name="Title 2"/>
          <p:cNvSpPr>
            <a:spLocks noGrp="1"/>
          </p:cNvSpPr>
          <p:nvPr>
            <p:ph type="title"/>
          </p:nvPr>
        </p:nvSpPr>
        <p:spPr/>
        <p:txBody>
          <a:bodyPr>
            <a:normAutofit/>
          </a:bodyPr>
          <a:lstStyle/>
          <a:p>
            <a:r>
              <a:rPr lang="en-US" sz="2400" dirty="0" smtClean="0"/>
              <a:t>Learning and Development Process</a:t>
            </a:r>
            <a:br>
              <a:rPr lang="en-US" sz="2400" dirty="0" smtClean="0"/>
            </a:br>
            <a:r>
              <a:rPr lang="en-US" dirty="0" smtClean="0"/>
              <a:t>Knowledge</a:t>
            </a:r>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55378"/>
            <a:ext cx="10515600" cy="4745421"/>
          </a:xfrm>
        </p:spPr>
        <p:txBody>
          <a:bodyPr>
            <a:normAutofit/>
          </a:bodyPr>
          <a:lstStyle/>
          <a:p>
            <a:r>
              <a:rPr lang="en-US" dirty="0" smtClean="0"/>
              <a:t> Use the title page to finish some of the other requirements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 Make the game playable for multiple users</a:t>
            </a:r>
          </a:p>
          <a:p>
            <a:r>
              <a:rPr lang="en-US" dirty="0" smtClean="0"/>
              <a:t>Increase the efficiency of the game</a:t>
            </a:r>
            <a:endParaRPr lang="en-US" dirty="0"/>
          </a:p>
        </p:txBody>
      </p:sp>
      <p:sp>
        <p:nvSpPr>
          <p:cNvPr id="3" name="Title 2"/>
          <p:cNvSpPr>
            <a:spLocks noGrp="1"/>
          </p:cNvSpPr>
          <p:nvPr>
            <p:ph type="title"/>
          </p:nvPr>
        </p:nvSpPr>
        <p:spPr/>
        <p:txBody>
          <a:bodyPr>
            <a:normAutofit/>
          </a:bodyPr>
          <a:lstStyle/>
          <a:p>
            <a:r>
              <a:rPr lang="en-US" sz="2400" dirty="0" smtClean="0"/>
              <a:t>Learning and Development Process</a:t>
            </a:r>
            <a:r>
              <a:rPr lang="en-US" dirty="0" smtClean="0"/>
              <a:t/>
            </a:r>
            <a:br>
              <a:rPr lang="en-US" dirty="0" smtClean="0"/>
            </a:br>
            <a:r>
              <a:rPr lang="en-US" dirty="0" smtClean="0"/>
              <a:t>Extensions</a:t>
            </a:r>
            <a:endParaRPr lang="en-US" dirty="0"/>
          </a:p>
        </p:txBody>
      </p:sp>
      <p:pic>
        <p:nvPicPr>
          <p:cNvPr id="4" name="Picture 3" descr="extension.png"/>
          <p:cNvPicPr>
            <a:picLocks noChangeAspect="1"/>
          </p:cNvPicPr>
          <p:nvPr/>
        </p:nvPicPr>
        <p:blipFill>
          <a:blip r:embed="rId3" cstate="print"/>
          <a:stretch>
            <a:fillRect/>
          </a:stretch>
        </p:blipFill>
        <p:spPr>
          <a:xfrm>
            <a:off x="1435667" y="2624939"/>
            <a:ext cx="9507278" cy="2429214"/>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8745" y="1773298"/>
            <a:ext cx="10515600" cy="4351338"/>
          </a:xfrm>
        </p:spPr>
        <p:txBody>
          <a:bodyPr/>
          <a:lstStyle/>
          <a:p>
            <a:r>
              <a:rPr lang="en-US" dirty="0" smtClean="0"/>
              <a:t> Don’t stop when it doesn’t work</a:t>
            </a:r>
          </a:p>
          <a:p>
            <a:r>
              <a:rPr lang="en-US" dirty="0" smtClean="0"/>
              <a:t> Keep the professors updated</a:t>
            </a:r>
          </a:p>
          <a:p>
            <a:r>
              <a:rPr lang="en-US" dirty="0" smtClean="0"/>
              <a:t> Use your blog to brag!</a:t>
            </a:r>
          </a:p>
          <a:p>
            <a:r>
              <a:rPr lang="en-US" dirty="0" smtClean="0"/>
              <a:t> Document as you go</a:t>
            </a:r>
          </a:p>
          <a:p>
            <a:r>
              <a:rPr lang="en-US" dirty="0" smtClean="0"/>
              <a:t> Set accomplishable goals each week</a:t>
            </a:r>
          </a:p>
          <a:p>
            <a:r>
              <a:rPr lang="en-US" dirty="0" smtClean="0"/>
              <a:t> Talk to the other seniors!</a:t>
            </a:r>
            <a:endParaRPr lang="en-US" dirty="0"/>
          </a:p>
        </p:txBody>
      </p:sp>
      <p:sp>
        <p:nvSpPr>
          <p:cNvPr id="3" name="Title 2"/>
          <p:cNvSpPr>
            <a:spLocks noGrp="1"/>
          </p:cNvSpPr>
          <p:nvPr>
            <p:ph type="title"/>
          </p:nvPr>
        </p:nvSpPr>
        <p:spPr/>
        <p:txBody>
          <a:bodyPr>
            <a:normAutofit/>
          </a:bodyPr>
          <a:lstStyle/>
          <a:p>
            <a:r>
              <a:rPr lang="en-US" sz="2400" dirty="0" smtClean="0"/>
              <a:t>Learning and Development Process</a:t>
            </a:r>
            <a:r>
              <a:rPr lang="en-US" dirty="0" smtClean="0"/>
              <a:t/>
            </a:r>
            <a:br>
              <a:rPr lang="en-US" dirty="0" smtClean="0"/>
            </a:br>
            <a:r>
              <a:rPr lang="en-US" dirty="0" smtClean="0"/>
              <a:t>Advice</a:t>
            </a:r>
            <a:endParaRPr lang="en-US" dirty="0"/>
          </a:p>
        </p:txBody>
      </p:sp>
      <p:pic>
        <p:nvPicPr>
          <p:cNvPr id="5" name="Picture 4" descr="ecstatic.png"/>
          <p:cNvPicPr>
            <a:picLocks noChangeAspect="1"/>
          </p:cNvPicPr>
          <p:nvPr/>
        </p:nvPicPr>
        <p:blipFill>
          <a:blip r:embed="rId3" cstate="print"/>
          <a:stretch>
            <a:fillRect/>
          </a:stretch>
        </p:blipFill>
        <p:spPr>
          <a:xfrm>
            <a:off x="8278311" y="1150099"/>
            <a:ext cx="3677790" cy="3724197"/>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400" dirty="0" smtClean="0"/>
              <a:t>Q &amp; A</a:t>
            </a:r>
            <a:r>
              <a:rPr lang="en-US" dirty="0" smtClean="0"/>
              <a:t/>
            </a:r>
            <a:br>
              <a:rPr lang="en-US" dirty="0" smtClean="0"/>
            </a:br>
            <a:r>
              <a:rPr lang="en-US" dirty="0" smtClean="0"/>
              <a:t>Any questions for me?</a:t>
            </a:r>
            <a:endParaRPr lang="en-US" dirty="0"/>
          </a:p>
        </p:txBody>
      </p:sp>
      <p:pic>
        <p:nvPicPr>
          <p:cNvPr id="5" name="Picture 4" descr="iStock_000009311779XSmall.jpg_crop380w.jpg"/>
          <p:cNvPicPr>
            <a:picLocks noChangeAspect="1"/>
          </p:cNvPicPr>
          <p:nvPr/>
        </p:nvPicPr>
        <p:blipFill>
          <a:blip r:embed="rId3" cstate="print"/>
          <a:stretch>
            <a:fillRect/>
          </a:stretch>
        </p:blipFill>
        <p:spPr>
          <a:xfrm>
            <a:off x="3176270" y="2529792"/>
            <a:ext cx="6353810" cy="432820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1686561"/>
            <a:ext cx="11353800" cy="5171439"/>
          </a:xfrm>
        </p:spPr>
        <p:txBody>
          <a:bodyPr>
            <a:normAutofit fontScale="85000" lnSpcReduction="20000"/>
          </a:bodyPr>
          <a:lstStyle/>
          <a:p>
            <a:pPr>
              <a:buNone/>
            </a:pPr>
            <a:r>
              <a:rPr lang="en-US" u="sng" dirty="0" smtClean="0"/>
              <a:t>Definition:</a:t>
            </a:r>
            <a:r>
              <a:rPr lang="en-US" dirty="0" smtClean="0"/>
              <a:t> Develop an interactive application that showcases the computer science major!</a:t>
            </a:r>
          </a:p>
          <a:p>
            <a:pPr>
              <a:buNone/>
            </a:pPr>
            <a:endParaRPr lang="en-US" dirty="0" smtClean="0"/>
          </a:p>
          <a:p>
            <a:pPr>
              <a:buNone/>
            </a:pPr>
            <a:r>
              <a:rPr lang="en-US" u="sng" dirty="0" smtClean="0"/>
              <a:t>Requirements: </a:t>
            </a:r>
          </a:p>
          <a:p>
            <a:pPr>
              <a:buNone/>
            </a:pPr>
            <a:r>
              <a:rPr lang="en-US" dirty="0" smtClean="0"/>
              <a:t>   1. Include multi-media and live demos of projects and data</a:t>
            </a:r>
          </a:p>
          <a:p>
            <a:pPr>
              <a:buNone/>
            </a:pPr>
            <a:r>
              <a:rPr lang="en-US" dirty="0" smtClean="0"/>
              <a:t>   2. Develop interactive and creative apps that describe and 	promote computer science at SNC </a:t>
            </a:r>
          </a:p>
          <a:p>
            <a:pPr>
              <a:buNone/>
            </a:pPr>
            <a:r>
              <a:rPr lang="en-US" dirty="0" smtClean="0"/>
              <a:t>   3. Activate hardware demos such as a robot </a:t>
            </a:r>
          </a:p>
          <a:p>
            <a:pPr>
              <a:buNone/>
            </a:pPr>
            <a:r>
              <a:rPr lang="en-US" dirty="0" smtClean="0"/>
              <a:t>   4. Display a slideshow </a:t>
            </a:r>
          </a:p>
          <a:p>
            <a:pPr>
              <a:buNone/>
            </a:pPr>
            <a:r>
              <a:rPr lang="en-US" dirty="0" smtClean="0"/>
              <a:t>   5. Run programs designed by students </a:t>
            </a:r>
          </a:p>
          <a:p>
            <a:pPr>
              <a:buNone/>
            </a:pPr>
            <a:r>
              <a:rPr lang="en-US" dirty="0" smtClean="0"/>
              <a:t>   6. Link to web sites/pages </a:t>
            </a:r>
          </a:p>
          <a:p>
            <a:pPr>
              <a:buFont typeface="Wingdings" pitchFamily="2" charset="2"/>
              <a:buChar char="ü"/>
            </a:pPr>
            <a:r>
              <a:rPr lang="en-US" dirty="0" smtClean="0"/>
              <a:t>7. Develop a "game" that quizzes and informs about CS at SNC </a:t>
            </a:r>
          </a:p>
          <a:p>
            <a:pPr>
              <a:buFont typeface="Wingdings" pitchFamily="2" charset="2"/>
              <a:buChar char="ü"/>
            </a:pPr>
            <a:r>
              <a:rPr lang="en-US" dirty="0" smtClean="0"/>
              <a:t>8. A screen in the kiosk displays options and results </a:t>
            </a:r>
          </a:p>
          <a:p>
            <a:pPr>
              <a:buFont typeface="Wingdings" pitchFamily="2" charset="2"/>
              <a:buChar char="ü"/>
            </a:pPr>
            <a:r>
              <a:rPr lang="en-US" dirty="0" smtClean="0"/>
              <a:t>9. The kiosk is accessed using your mobile device</a:t>
            </a:r>
            <a:endParaRPr lang="en-US" baseline="-25000" dirty="0" smtClean="0"/>
          </a:p>
          <a:p>
            <a:pPr>
              <a:buNone/>
            </a:pPr>
            <a:endParaRPr lang="en-US" dirty="0"/>
          </a:p>
        </p:txBody>
      </p:sp>
      <p:sp>
        <p:nvSpPr>
          <p:cNvPr id="3" name="Title 2"/>
          <p:cNvSpPr>
            <a:spLocks noGrp="1"/>
          </p:cNvSpPr>
          <p:nvPr>
            <p:ph type="title"/>
          </p:nvPr>
        </p:nvSpPr>
        <p:spPr/>
        <p:txBody>
          <a:bodyPr/>
          <a:lstStyle/>
          <a:p>
            <a:r>
              <a:rPr lang="en-US" sz="2400" dirty="0" smtClean="0"/>
              <a:t>Project Description</a:t>
            </a:r>
            <a:r>
              <a:rPr lang="en-US" dirty="0" smtClean="0"/>
              <a:t/>
            </a:r>
            <a:br>
              <a:rPr lang="en-US" dirty="0" smtClean="0"/>
            </a:br>
            <a:r>
              <a:rPr lang="en-US" dirty="0" smtClean="0"/>
              <a:t>Definition and Requirements</a:t>
            </a:r>
            <a:endParaRPr lang="en-US"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Project Description</a:t>
            </a:r>
            <a:r>
              <a:rPr lang="en-US" dirty="0" smtClean="0"/>
              <a:t/>
            </a:r>
            <a:br>
              <a:rPr lang="en-US" dirty="0" smtClean="0"/>
            </a:br>
            <a:r>
              <a:rPr lang="en-US" dirty="0" smtClean="0"/>
              <a:t>My Solutions</a:t>
            </a:r>
            <a:endParaRPr lang="en-US" dirty="0"/>
          </a:p>
        </p:txBody>
      </p:sp>
      <p:sp>
        <p:nvSpPr>
          <p:cNvPr id="4" name="Content Placeholder 1"/>
          <p:cNvSpPr>
            <a:spLocks noGrp="1"/>
          </p:cNvSpPr>
          <p:nvPr>
            <p:ph idx="1"/>
          </p:nvPr>
        </p:nvSpPr>
        <p:spPr>
          <a:xfrm>
            <a:off x="838200" y="1825625"/>
            <a:ext cx="10515600" cy="4351338"/>
          </a:xfrm>
        </p:spPr>
        <p:txBody>
          <a:bodyPr/>
          <a:lstStyle/>
          <a:p>
            <a:r>
              <a:rPr lang="en-US" dirty="0" smtClean="0"/>
              <a:t> Finalized game</a:t>
            </a:r>
          </a:p>
          <a:p>
            <a:r>
              <a:rPr lang="en-US" dirty="0" smtClean="0"/>
              <a:t> Started with Android</a:t>
            </a:r>
          </a:p>
          <a:p>
            <a:r>
              <a:rPr lang="en-US" dirty="0" smtClean="0"/>
              <a:t> Two-way browsers  </a:t>
            </a:r>
          </a:p>
          <a:p>
            <a:pPr>
              <a:buNone/>
            </a:pPr>
            <a:endParaRPr lang="en-US" dirty="0"/>
          </a:p>
        </p:txBody>
      </p:sp>
      <p:pic>
        <p:nvPicPr>
          <p:cNvPr id="6" name="Picture 5" descr="landscape.jpg"/>
          <p:cNvPicPr>
            <a:picLocks noChangeAspect="1"/>
          </p:cNvPicPr>
          <p:nvPr/>
        </p:nvPicPr>
        <p:blipFill>
          <a:blip r:embed="rId3" cstate="print"/>
          <a:stretch>
            <a:fillRect/>
          </a:stretch>
        </p:blipFill>
        <p:spPr>
          <a:xfrm>
            <a:off x="5391260" y="1887125"/>
            <a:ext cx="4181475" cy="2647950"/>
          </a:xfrm>
          <a:prstGeom prst="rect">
            <a:avLst/>
          </a:prstGeom>
        </p:spPr>
      </p:pic>
      <p:pic>
        <p:nvPicPr>
          <p:cNvPr id="7" name="Picture 6" descr="portrait.jpg"/>
          <p:cNvPicPr>
            <a:picLocks noChangeAspect="1"/>
          </p:cNvPicPr>
          <p:nvPr/>
        </p:nvPicPr>
        <p:blipFill>
          <a:blip r:embed="rId4" cstate="print"/>
          <a:stretch>
            <a:fillRect/>
          </a:stretch>
        </p:blipFill>
        <p:spPr>
          <a:xfrm>
            <a:off x="9891814" y="1449287"/>
            <a:ext cx="2019300" cy="3571875"/>
          </a:xfrm>
          <a:prstGeom prst="rect">
            <a:avLst/>
          </a:prstGeom>
        </p:spPr>
      </p:pic>
      <p:pic>
        <p:nvPicPr>
          <p:cNvPr id="10" name="Picture 9" descr="chart1.png"/>
          <p:cNvPicPr>
            <a:picLocks noChangeAspect="1"/>
          </p:cNvPicPr>
          <p:nvPr/>
        </p:nvPicPr>
        <p:blipFill>
          <a:blip r:embed="rId5" cstate="print"/>
          <a:stretch>
            <a:fillRect/>
          </a:stretch>
        </p:blipFill>
        <p:spPr>
          <a:xfrm>
            <a:off x="5712584" y="1153733"/>
            <a:ext cx="5868219" cy="4229691"/>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Delay</a:t>
            </a:r>
          </a:p>
          <a:p>
            <a:r>
              <a:rPr lang="en-US" dirty="0" smtClean="0"/>
              <a:t> Phone browsers</a:t>
            </a:r>
          </a:p>
          <a:p>
            <a:r>
              <a:rPr lang="en-US" dirty="0" smtClean="0"/>
              <a:t> Multiple users</a:t>
            </a:r>
          </a:p>
          <a:p>
            <a:r>
              <a:rPr lang="en-US" dirty="0" smtClean="0"/>
              <a:t> Off – campus user</a:t>
            </a:r>
          </a:p>
          <a:p>
            <a:r>
              <a:rPr lang="en-US" dirty="0" smtClean="0"/>
              <a:t> CSS issues</a:t>
            </a:r>
          </a:p>
        </p:txBody>
      </p:sp>
      <p:sp>
        <p:nvSpPr>
          <p:cNvPr id="3" name="Title 2"/>
          <p:cNvSpPr>
            <a:spLocks noGrp="1"/>
          </p:cNvSpPr>
          <p:nvPr>
            <p:ph type="title"/>
          </p:nvPr>
        </p:nvSpPr>
        <p:spPr/>
        <p:txBody>
          <a:bodyPr/>
          <a:lstStyle/>
          <a:p>
            <a:r>
              <a:rPr lang="en-US" sz="2400" dirty="0" smtClean="0"/>
              <a:t>Project Description</a:t>
            </a:r>
            <a:r>
              <a:rPr lang="en-US" dirty="0" smtClean="0"/>
              <a:t/>
            </a:r>
            <a:br>
              <a:rPr lang="en-US" dirty="0" smtClean="0"/>
            </a:br>
            <a:r>
              <a:rPr lang="en-US" dirty="0" smtClean="0"/>
              <a:t>My Exceptions</a:t>
            </a:r>
            <a:endParaRPr lang="en-US" dirty="0"/>
          </a:p>
        </p:txBody>
      </p:sp>
      <p:pic>
        <p:nvPicPr>
          <p:cNvPr id="4" name="Picture 3" descr="exception.jpg"/>
          <p:cNvPicPr>
            <a:picLocks noChangeAspect="1"/>
          </p:cNvPicPr>
          <p:nvPr/>
        </p:nvPicPr>
        <p:blipFill>
          <a:blip r:embed="rId3" cstate="print"/>
          <a:stretch>
            <a:fillRect/>
          </a:stretch>
        </p:blipFill>
        <p:spPr>
          <a:xfrm>
            <a:off x="6467967" y="2681287"/>
            <a:ext cx="4143375" cy="332422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Project Description</a:t>
            </a:r>
            <a:r>
              <a:rPr lang="en-US" dirty="0" smtClean="0"/>
              <a:t/>
            </a:r>
            <a:br>
              <a:rPr lang="en-US" dirty="0" smtClean="0"/>
            </a:br>
            <a:r>
              <a:rPr lang="en-US" dirty="0" smtClean="0"/>
              <a:t>Methodology</a:t>
            </a:r>
            <a:endParaRPr lang="en-US" dirty="0"/>
          </a:p>
        </p:txBody>
      </p:sp>
      <p:sp>
        <p:nvSpPr>
          <p:cNvPr id="7" name="Content Placeholder 1"/>
          <p:cNvSpPr>
            <a:spLocks noGrp="1"/>
          </p:cNvSpPr>
          <p:nvPr>
            <p:ph idx="1"/>
          </p:nvPr>
        </p:nvSpPr>
        <p:spPr>
          <a:xfrm>
            <a:off x="838200" y="1825625"/>
            <a:ext cx="10515600" cy="4351338"/>
          </a:xfrm>
        </p:spPr>
        <p:txBody>
          <a:bodyPr/>
          <a:lstStyle/>
          <a:p>
            <a:r>
              <a:rPr lang="en-US" dirty="0" smtClean="0"/>
              <a:t> Creating and using a socket:  </a:t>
            </a:r>
            <a:r>
              <a:rPr lang="en-US" dirty="0" smtClean="0">
                <a:hlinkClick r:id="rId3"/>
              </a:rPr>
              <a:t>Socket Test</a:t>
            </a:r>
            <a:endParaRPr lang="en-US" dirty="0" smtClean="0"/>
          </a:p>
          <a:p>
            <a:r>
              <a:rPr lang="en-US" dirty="0" smtClean="0"/>
              <a:t> Isolating IP addresses: </a:t>
            </a:r>
            <a:r>
              <a:rPr lang="en-US" dirty="0" smtClean="0">
                <a:hlinkClick r:id="rId4"/>
              </a:rPr>
              <a:t>IP Address Test</a:t>
            </a:r>
            <a:endParaRPr lang="en-US" dirty="0" smtClean="0"/>
          </a:p>
          <a:p>
            <a:pPr>
              <a:buNone/>
            </a:pPr>
            <a:endParaRPr lang="en-US" dirty="0" smtClean="0"/>
          </a:p>
        </p:txBody>
      </p:sp>
      <p:pic>
        <p:nvPicPr>
          <p:cNvPr id="5" name="Picture 4" descr="ip address.png"/>
          <p:cNvPicPr>
            <a:picLocks noChangeAspect="1"/>
          </p:cNvPicPr>
          <p:nvPr/>
        </p:nvPicPr>
        <p:blipFill>
          <a:blip r:embed="rId5" cstate="print"/>
          <a:stretch>
            <a:fillRect/>
          </a:stretch>
        </p:blipFill>
        <p:spPr>
          <a:xfrm>
            <a:off x="1116727" y="3191070"/>
            <a:ext cx="10651253" cy="2940672"/>
          </a:xfrm>
          <a:prstGeom prst="rect">
            <a:avLst/>
          </a:prstGeom>
        </p:spPr>
      </p:pic>
      <p:pic>
        <p:nvPicPr>
          <p:cNvPr id="6" name="Picture 5" descr="socket test.png"/>
          <p:cNvPicPr>
            <a:picLocks noChangeAspect="1"/>
          </p:cNvPicPr>
          <p:nvPr/>
        </p:nvPicPr>
        <p:blipFill>
          <a:blip r:embed="rId6" cstate="print"/>
          <a:stretch>
            <a:fillRect/>
          </a:stretch>
        </p:blipFill>
        <p:spPr>
          <a:xfrm>
            <a:off x="853057" y="3284375"/>
            <a:ext cx="10994720" cy="2708844"/>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Project Description</a:t>
            </a:r>
            <a:r>
              <a:rPr lang="en-US" dirty="0" smtClean="0"/>
              <a:t/>
            </a:r>
            <a:br>
              <a:rPr lang="en-US" dirty="0" smtClean="0"/>
            </a:br>
            <a:r>
              <a:rPr lang="en-US" dirty="0" smtClean="0"/>
              <a:t>Methodology</a:t>
            </a:r>
            <a:endParaRPr lang="en-US" dirty="0"/>
          </a:p>
        </p:txBody>
      </p:sp>
      <p:sp>
        <p:nvSpPr>
          <p:cNvPr id="7" name="Content Placeholder 1"/>
          <p:cNvSpPr>
            <a:spLocks noGrp="1"/>
          </p:cNvSpPr>
          <p:nvPr>
            <p:ph idx="1"/>
          </p:nvPr>
        </p:nvSpPr>
        <p:spPr>
          <a:xfrm>
            <a:off x="838200" y="1825625"/>
            <a:ext cx="10515600" cy="4351338"/>
          </a:xfrm>
        </p:spPr>
        <p:txBody>
          <a:bodyPr/>
          <a:lstStyle/>
          <a:p>
            <a:r>
              <a:rPr lang="en-US" dirty="0" smtClean="0"/>
              <a:t> Reading to and Writing from Text Files</a:t>
            </a:r>
          </a:p>
        </p:txBody>
      </p:sp>
      <p:pic>
        <p:nvPicPr>
          <p:cNvPr id="11" name="Picture 10" descr="chart.png"/>
          <p:cNvPicPr>
            <a:picLocks noChangeAspect="1"/>
          </p:cNvPicPr>
          <p:nvPr/>
        </p:nvPicPr>
        <p:blipFill>
          <a:blip r:embed="rId3" cstate="print"/>
          <a:stretch>
            <a:fillRect/>
          </a:stretch>
        </p:blipFill>
        <p:spPr>
          <a:xfrm>
            <a:off x="893772" y="2357360"/>
            <a:ext cx="11298228" cy="3467584"/>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iosk side.png"/>
          <p:cNvPicPr>
            <a:picLocks noGrp="1" noChangeAspect="1"/>
          </p:cNvPicPr>
          <p:nvPr>
            <p:ph idx="1"/>
          </p:nvPr>
        </p:nvPicPr>
        <p:blipFill>
          <a:blip r:embed="rId3" cstate="print"/>
          <a:stretch>
            <a:fillRect/>
          </a:stretch>
        </p:blipFill>
        <p:spPr>
          <a:xfrm>
            <a:off x="6506812" y="2688634"/>
            <a:ext cx="5394456" cy="3234055"/>
          </a:xfrm>
        </p:spPr>
      </p:pic>
      <p:sp>
        <p:nvSpPr>
          <p:cNvPr id="3" name="Title 2"/>
          <p:cNvSpPr>
            <a:spLocks noGrp="1"/>
          </p:cNvSpPr>
          <p:nvPr>
            <p:ph type="title"/>
          </p:nvPr>
        </p:nvSpPr>
        <p:spPr/>
        <p:txBody>
          <a:bodyPr/>
          <a:lstStyle/>
          <a:p>
            <a:r>
              <a:rPr lang="en-US" sz="2400" dirty="0" smtClean="0"/>
              <a:t>Demonstration</a:t>
            </a:r>
            <a:r>
              <a:rPr lang="en-US" dirty="0" smtClean="0"/>
              <a:t/>
            </a:r>
            <a:br>
              <a:rPr lang="en-US" dirty="0" smtClean="0"/>
            </a:br>
            <a:r>
              <a:rPr lang="en-US" dirty="0" smtClean="0"/>
              <a:t>Who Wants to be a CS Student?</a:t>
            </a:r>
            <a:endParaRPr lang="en-US" dirty="0"/>
          </a:p>
        </p:txBody>
      </p:sp>
      <p:pic>
        <p:nvPicPr>
          <p:cNvPr id="5" name="Picture 4" descr="user side.png"/>
          <p:cNvPicPr>
            <a:picLocks noChangeAspect="1"/>
          </p:cNvPicPr>
          <p:nvPr/>
        </p:nvPicPr>
        <p:blipFill>
          <a:blip r:embed="rId4" cstate="print"/>
          <a:stretch>
            <a:fillRect/>
          </a:stretch>
        </p:blipFill>
        <p:spPr>
          <a:xfrm>
            <a:off x="796236" y="2700208"/>
            <a:ext cx="5593623" cy="2741972"/>
          </a:xfrm>
          <a:prstGeom prst="rect">
            <a:avLst/>
          </a:prstGeom>
        </p:spPr>
      </p:pic>
      <p:sp>
        <p:nvSpPr>
          <p:cNvPr id="6" name="TextBox 5"/>
          <p:cNvSpPr txBox="1"/>
          <p:nvPr/>
        </p:nvSpPr>
        <p:spPr>
          <a:xfrm>
            <a:off x="867509" y="1899138"/>
            <a:ext cx="2451312" cy="523220"/>
          </a:xfrm>
          <a:prstGeom prst="rect">
            <a:avLst/>
          </a:prstGeom>
          <a:noFill/>
          <a:ln>
            <a:noFill/>
          </a:ln>
        </p:spPr>
        <p:txBody>
          <a:bodyPr wrap="none" rtlCol="0">
            <a:spAutoFit/>
          </a:bodyPr>
          <a:lstStyle/>
          <a:p>
            <a:r>
              <a:rPr lang="en-US" sz="2800" dirty="0" smtClean="0">
                <a:hlinkClick r:id="rId5"/>
              </a:rPr>
              <a:t>Kiosk Browser</a:t>
            </a:r>
            <a:endParaRPr lang="en-US" sz="2800" dirty="0" smtClean="0">
              <a:ln>
                <a:solidFill>
                  <a:schemeClr val="accent1">
                    <a:lumMod val="20000"/>
                    <a:lumOff val="80000"/>
                  </a:schemeClr>
                </a:solidFill>
              </a:ln>
            </a:endParaRPr>
          </a:p>
        </p:txBody>
      </p:sp>
      <p:sp>
        <p:nvSpPr>
          <p:cNvPr id="9" name="Rounded Rectangle 8"/>
          <p:cNvSpPr/>
          <p:nvPr/>
        </p:nvSpPr>
        <p:spPr>
          <a:xfrm>
            <a:off x="5108028" y="2664372"/>
            <a:ext cx="1198179" cy="472966"/>
          </a:xfrm>
          <a:prstGeom prst="roundRect">
            <a:avLst/>
          </a:prstGeom>
          <a:noFill/>
          <a:ln w="76200">
            <a:solidFill>
              <a:schemeClr val="accent4"/>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10" name="Rounded Rectangle 9"/>
          <p:cNvSpPr/>
          <p:nvPr/>
        </p:nvSpPr>
        <p:spPr>
          <a:xfrm>
            <a:off x="9396248" y="2680138"/>
            <a:ext cx="1103586" cy="441434"/>
          </a:xfrm>
          <a:prstGeom prst="roundRect">
            <a:avLst/>
          </a:prstGeom>
          <a:noFill/>
          <a:ln w="57150">
            <a:solidFill>
              <a:schemeClr val="accent4"/>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hlinkClick r:id="rId2" action="ppaction://hlinkfile"/>
              </a:rPr>
              <a:t>Opening Pages</a:t>
            </a:r>
            <a:endParaRPr lang="en-US" dirty="0" smtClean="0"/>
          </a:p>
          <a:p>
            <a:r>
              <a:rPr lang="en-US" dirty="0" smtClean="0">
                <a:hlinkClick r:id="rId3" action="ppaction://hlinkfile"/>
              </a:rPr>
              <a:t>Playing the Game</a:t>
            </a:r>
            <a:endParaRPr lang="en-US" dirty="0" smtClean="0"/>
          </a:p>
          <a:p>
            <a:r>
              <a:rPr lang="en-US" dirty="0" smtClean="0">
                <a:hlinkClick r:id="rId4" action="ppaction://hlinkfile"/>
              </a:rPr>
              <a:t>Winning the Game</a:t>
            </a:r>
            <a:endParaRPr lang="en-US" dirty="0" smtClean="0"/>
          </a:p>
          <a:p>
            <a:r>
              <a:rPr lang="en-US" dirty="0" smtClean="0">
                <a:hlinkClick r:id="rId5" action="ppaction://hlinkfile"/>
              </a:rPr>
              <a:t>Losing the Game</a:t>
            </a:r>
            <a:endParaRPr lang="en-US" dirty="0" smtClean="0"/>
          </a:p>
          <a:p>
            <a:r>
              <a:rPr lang="en-US" dirty="0" smtClean="0">
                <a:hlinkClick r:id="rId6" action="ppaction://hlinkfile"/>
              </a:rPr>
              <a:t>Quitting the Game</a:t>
            </a:r>
            <a:endParaRPr lang="en-US" dirty="0"/>
          </a:p>
        </p:txBody>
      </p:sp>
      <p:sp>
        <p:nvSpPr>
          <p:cNvPr id="3" name="Title 2"/>
          <p:cNvSpPr>
            <a:spLocks noGrp="1"/>
          </p:cNvSpPr>
          <p:nvPr>
            <p:ph type="title"/>
          </p:nvPr>
        </p:nvSpPr>
        <p:spPr/>
        <p:txBody>
          <a:bodyPr/>
          <a:lstStyle/>
          <a:p>
            <a:r>
              <a:rPr lang="en-US" sz="2400" dirty="0" smtClean="0"/>
              <a:t>Demonstration</a:t>
            </a:r>
            <a:r>
              <a:rPr lang="en-US" dirty="0" smtClean="0"/>
              <a:t/>
            </a:r>
            <a:br>
              <a:rPr lang="en-US" dirty="0" smtClean="0"/>
            </a:br>
            <a:r>
              <a:rPr lang="en-US" dirty="0" smtClean="0"/>
              <a:t>Back-Up Video</a:t>
            </a:r>
            <a:endParaRPr lang="en-US" dirty="0"/>
          </a:p>
        </p:txBody>
      </p:sp>
      <p:pic>
        <p:nvPicPr>
          <p:cNvPr id="4" name="Picture 3" descr="video.jpg"/>
          <p:cNvPicPr>
            <a:picLocks noChangeAspect="1"/>
          </p:cNvPicPr>
          <p:nvPr/>
        </p:nvPicPr>
        <p:blipFill>
          <a:blip r:embed="rId7" cstate="print"/>
          <a:stretch>
            <a:fillRect/>
          </a:stretch>
        </p:blipFill>
        <p:spPr>
          <a:xfrm>
            <a:off x="5792513" y="570187"/>
            <a:ext cx="5684783" cy="5684783"/>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smtClean="0"/>
              <a:t>Learning and Development Process</a:t>
            </a:r>
            <a:r>
              <a:rPr lang="en-US" dirty="0" smtClean="0"/>
              <a:t/>
            </a:r>
            <a:br>
              <a:rPr lang="en-US" dirty="0" smtClean="0"/>
            </a:br>
            <a:r>
              <a:rPr lang="en-US" dirty="0" smtClean="0"/>
              <a:t>Strategies</a:t>
            </a:r>
            <a:endParaRPr lang="en-US" dirty="0"/>
          </a:p>
        </p:txBody>
      </p:sp>
      <p:sp>
        <p:nvSpPr>
          <p:cNvPr id="5" name="Content Placeholder 4"/>
          <p:cNvSpPr>
            <a:spLocks noGrp="1"/>
          </p:cNvSpPr>
          <p:nvPr>
            <p:ph idx="1"/>
          </p:nvPr>
        </p:nvSpPr>
        <p:spPr/>
        <p:txBody>
          <a:bodyPr/>
          <a:lstStyle/>
          <a:p>
            <a:r>
              <a:rPr lang="en-US" dirty="0" smtClean="0"/>
              <a:t> Fresh pairs of eyes</a:t>
            </a:r>
          </a:p>
          <a:p>
            <a:r>
              <a:rPr lang="en-US" dirty="0" smtClean="0"/>
              <a:t> Google / w3schools.com</a:t>
            </a:r>
          </a:p>
          <a:p>
            <a:r>
              <a:rPr lang="en-US" dirty="0" smtClean="0"/>
              <a:t> Drs. </a:t>
            </a:r>
            <a:r>
              <a:rPr lang="en-US" dirty="0" err="1" smtClean="0"/>
              <a:t>Pankratz</a:t>
            </a:r>
            <a:r>
              <a:rPr lang="en-US" dirty="0" smtClean="0"/>
              <a:t> and McVey</a:t>
            </a:r>
          </a:p>
          <a:p>
            <a:r>
              <a:rPr lang="en-US" dirty="0" smtClean="0"/>
              <a:t> Being stubborn</a:t>
            </a:r>
            <a:endParaRPr lang="en-US" dirty="0"/>
          </a:p>
        </p:txBody>
      </p:sp>
      <p:pic>
        <p:nvPicPr>
          <p:cNvPr id="4" name="Picture 3" descr="strategies.jpg"/>
          <p:cNvPicPr>
            <a:picLocks noChangeAspect="1"/>
          </p:cNvPicPr>
          <p:nvPr/>
        </p:nvPicPr>
        <p:blipFill>
          <a:blip r:embed="rId3" cstate="print"/>
          <a:stretch>
            <a:fillRect/>
          </a:stretch>
        </p:blipFill>
        <p:spPr>
          <a:xfrm>
            <a:off x="4167353" y="3432942"/>
            <a:ext cx="3652344" cy="2739258"/>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S10346054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tx2">
              <a:lumMod val="20000"/>
              <a:lumOff val="80000"/>
            </a:schemeClr>
          </a:solidFill>
        </a:ln>
      </a:spPr>
      <a:bodyPr wrap="none" rtlCol="0">
        <a:spAutoFit/>
      </a:bodyPr>
      <a:lstStyle>
        <a:defPPr>
          <a:defRPr dirty="0" err="1" smtClean="0">
            <a:ln>
              <a:solidFill>
                <a:schemeClr val="accent1">
                  <a:lumMod val="20000"/>
                  <a:lumOff val="80000"/>
                </a:schemeClr>
              </a:solidFill>
            </a:ln>
          </a:defRPr>
        </a:defPPr>
      </a:lstStyle>
    </a:txDef>
  </a:objectDefaults>
  <a:extraClrSchemeLst/>
  <a:extLst>
    <a:ext uri="{05A4C25C-085E-4340-85A3-A5531E510DB2}">
      <thm15:themeFamily xmlns:thm15="http://schemas.microsoft.com/office/thememl/2012/main" xmlns="" name="Presentation level design" id="{00E2FDB5-77A3-416C-8232-A2B8AB0B9A01}" vid="{6E3E8A63-E899-4F92-AFE5-C80B3CCFC0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3AA760-FEA7-44E2-BB85-0893DB8CD7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TS103460540</Template>
  <TotalTime>0</TotalTime>
  <Words>2219</Words>
  <Application>Microsoft Office PowerPoint</Application>
  <PresentationFormat>Custom</PresentationFormat>
  <Paragraphs>142</Paragraphs>
  <Slides>13</Slides>
  <Notes>12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TS103460540</vt:lpstr>
      <vt:lpstr>Computer Science Kiosk</vt:lpstr>
      <vt:lpstr>Project Description Definition and Requirements</vt:lpstr>
      <vt:lpstr>Project Description My Solutions</vt:lpstr>
      <vt:lpstr>Project Description My Exceptions</vt:lpstr>
      <vt:lpstr>Project Description Methodology</vt:lpstr>
      <vt:lpstr>Project Description Methodology</vt:lpstr>
      <vt:lpstr>Demonstration Who Wants to be a CS Student?</vt:lpstr>
      <vt:lpstr>Demonstration Back-Up Video</vt:lpstr>
      <vt:lpstr>Learning and Development Process Strategies</vt:lpstr>
      <vt:lpstr>Learning and Development Process Knowledge</vt:lpstr>
      <vt:lpstr>Learning and Development Process Extensions</vt:lpstr>
      <vt:lpstr>Learning and Development Process Advice</vt:lpstr>
      <vt:lpstr>Q &amp; A Any questions for me?</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2013-04-15T16:30:15Z</dcterms:created>
  <dcterms:modified xsi:type="dcterms:W3CDTF">2013-04-22T16:13:39Z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TC034605409991</vt:lpwstr>
  </property>
</Properties>
</file>