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86" r:id="rId6"/>
    <p:sldId id="287" r:id="rId7"/>
    <p:sldId id="259" r:id="rId8"/>
    <p:sldId id="288" r:id="rId9"/>
    <p:sldId id="261" r:id="rId10"/>
    <p:sldId id="262" r:id="rId11"/>
    <p:sldId id="292" r:id="rId12"/>
    <p:sldId id="289" r:id="rId13"/>
    <p:sldId id="290" r:id="rId14"/>
    <p:sldId id="263" r:id="rId15"/>
    <p:sldId id="264" r:id="rId16"/>
    <p:sldId id="271" r:id="rId17"/>
    <p:sldId id="29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31" y="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19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ru-RU" smtClean="0"/>
              <a:t>26.04.2019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ru-RU" smtClean="0"/>
              <a:t>26.04.2019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2</a:t>
            </a:r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1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3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4</a:t>
            </a:r>
            <a:endParaRPr lang="en-US" dirty="0"/>
          </a:p>
          <a:p>
            <a:r>
              <a:rPr lang="en-US" dirty="0"/>
              <a:t>Logo</a:t>
            </a:r>
            <a:r>
              <a:rPr lang="ru-RU" dirty="0"/>
              <a:t>я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5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Competitor </a:t>
            </a:r>
            <a:r>
              <a:rPr lang="ru-RU" dirty="0"/>
              <a:t>6</a:t>
            </a:r>
            <a:endParaRPr lang="en-US" dirty="0"/>
          </a:p>
          <a:p>
            <a:r>
              <a:rPr lang="en-US" dirty="0"/>
              <a:t>Logo</a:t>
            </a:r>
            <a:endParaRPr lang="ru-RU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chart</a:t>
            </a:r>
            <a:endParaRPr lang="ru-RU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Allan </a:t>
            </a:r>
            <a:r>
              <a:rPr lang="en-US" dirty="0" err="1"/>
              <a:t>Mattsson</a:t>
            </a:r>
            <a:endParaRPr lang="ru-RU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Phone:</a:t>
            </a:r>
            <a:endParaRPr lang="ru-RU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208-555-0183</a:t>
            </a:r>
            <a:endParaRPr lang="ru-RU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Email:</a:t>
            </a:r>
            <a:endParaRPr lang="ru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alaan@fineartschool.net</a:t>
            </a:r>
            <a:endParaRPr lang="ru-RU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Website:</a:t>
            </a:r>
            <a:endParaRPr lang="ru-RU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www.fineartschool.net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dirty="0"/>
              <a:t>Presentation Title</a:t>
            </a:r>
            <a:endParaRPr lang="ru-RU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4/26/2019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smtClean="0"/>
              <a:pPr/>
              <a:t>4/26/2019</a:t>
            </a:fld>
            <a:endParaRPr lang="ru-RU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ru-RU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Master text</a:t>
            </a:r>
            <a:br>
              <a:rPr lang="en-US" dirty="0"/>
            </a:br>
            <a:r>
              <a:rPr lang="en-US" dirty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smtClean="0"/>
              <a:t>4/26/2019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smtClean="0"/>
              <a:pPr/>
              <a:t>4/26/2019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Illustrating Text with Tag Clouds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Emma E. Alberts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8B5F5D-4DED-486E-AD3C-6533999123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Displays the results of the analysis in a tag cloud</a:t>
            </a:r>
            <a:endParaRPr lang="ru-RU" dirty="0"/>
          </a:p>
        </p:txBody>
      </p:sp>
      <p:pic>
        <p:nvPicPr>
          <p:cNvPr id="43" name="Picture Placeholder 42" descr="Abstract background">
            <a:extLst>
              <a:ext uri="{FF2B5EF4-FFF2-40B4-BE49-F238E27FC236}">
                <a16:creationId xmlns:a16="http://schemas.microsoft.com/office/drawing/2014/main" id="{95095244-281C-45C6-B4B5-1A086A96C10D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C# Windows Form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5423246" cy="914296"/>
          </a:xfrm>
        </p:spPr>
        <p:txBody>
          <a:bodyPr/>
          <a:lstStyle/>
          <a:p>
            <a:r>
              <a:rPr lang="en-US" dirty="0"/>
              <a:t>8 directional placement on Panel object with grid underlay represented by a 2D array</a:t>
            </a:r>
          </a:p>
          <a:p>
            <a:r>
              <a:rPr lang="en-US" dirty="0"/>
              <a:t>Choices for color/shape</a:t>
            </a:r>
            <a:endParaRPr lang="ru-RU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F15EF5F-64CC-461B-8ABA-559F30B19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41" y="2361874"/>
            <a:ext cx="4718429" cy="28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D1BD0-74CC-4C57-83FF-66D9D1584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/>
          <a:lstStyle/>
          <a:p>
            <a:r>
              <a:rPr lang="en-US" dirty="0"/>
              <a:t>Demonstration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54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F2DAD-09BC-4E53-B3EE-80036ACC0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6922"/>
            <a:ext cx="7599790" cy="552848"/>
          </a:xfrm>
        </p:spPr>
        <p:txBody>
          <a:bodyPr>
            <a:noAutofit/>
          </a:bodyPr>
          <a:lstStyle/>
          <a:p>
            <a:r>
              <a:rPr lang="en-US" sz="4800" dirty="0"/>
              <a:t>Strategies</a:t>
            </a:r>
            <a:endParaRPr lang="ru-RU" sz="48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389CF0-7E88-4714-8B32-F95FC4203E16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Start Early</a:t>
            </a:r>
            <a:endParaRPr lang="ru-RU" sz="2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79A580-0A00-4BD6-881B-85BF4BA391C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137740" cy="1725728"/>
          </a:xfrm>
        </p:spPr>
        <p:txBody>
          <a:bodyPr>
            <a:normAutofit/>
          </a:bodyPr>
          <a:lstStyle/>
          <a:p>
            <a:r>
              <a:rPr lang="en-US" sz="2000" dirty="0"/>
              <a:t>Little progress &gt; no progress</a:t>
            </a:r>
            <a:endParaRPr lang="ru-RU" sz="20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3CD799-F325-4B20-9924-56521475C4D8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04226" y="3565295"/>
            <a:ext cx="3251639" cy="334918"/>
          </a:xfrm>
        </p:spPr>
        <p:txBody>
          <a:bodyPr>
            <a:noAutofit/>
          </a:bodyPr>
          <a:lstStyle/>
          <a:p>
            <a:r>
              <a:rPr lang="en-US" sz="2800" dirty="0"/>
              <a:t>Use Your Resources</a:t>
            </a:r>
            <a:endParaRPr lang="ru-RU" sz="28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A444506-FF9E-4BC1-950D-192FB2579E5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404227" y="3998511"/>
            <a:ext cx="3044952" cy="2211042"/>
          </a:xfrm>
        </p:spPr>
        <p:txBody>
          <a:bodyPr>
            <a:noAutofit/>
          </a:bodyPr>
          <a:lstStyle/>
          <a:p>
            <a:r>
              <a:rPr lang="en-US" sz="2000" dirty="0"/>
              <a:t>Stack Overflow/Google</a:t>
            </a:r>
          </a:p>
          <a:p>
            <a:r>
              <a:rPr lang="en-US" sz="2000" dirty="0"/>
              <a:t>Microsoft C# Documentation</a:t>
            </a:r>
          </a:p>
          <a:p>
            <a:r>
              <a:rPr lang="en-US" sz="2000" dirty="0" err="1"/>
              <a:t>Wordle</a:t>
            </a:r>
            <a:r>
              <a:rPr lang="en-US" sz="2000" dirty="0"/>
              <a:t> Documentation</a:t>
            </a:r>
          </a:p>
          <a:p>
            <a:r>
              <a:rPr lang="en-US" sz="2000" dirty="0"/>
              <a:t>Professors / Classmates / Walkthroughs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099175-95D7-497F-9501-1F4F71B9DC61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Plan Everything</a:t>
            </a:r>
            <a:endParaRPr lang="ru-RU" sz="2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C90131-73E3-44AB-BFD1-389FA608445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Draw pictures and explain them to other people – this is the easiest way to find gaps in your logic!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253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848C0-DE80-42AB-ACB8-7A5B48106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23065"/>
            <a:ext cx="6862011" cy="552848"/>
          </a:xfrm>
        </p:spPr>
        <p:txBody>
          <a:bodyPr>
            <a:noAutofit/>
          </a:bodyPr>
          <a:lstStyle/>
          <a:p>
            <a:r>
              <a:rPr lang="en-US" sz="4400" dirty="0"/>
              <a:t>Extensions</a:t>
            </a:r>
            <a:endParaRPr lang="ru-RU" sz="44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659726-5A72-47AD-AA01-F42341A352A2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Whitespace Efficiency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EF2DF27-0672-4FB0-9D52-9CB58458487E}"/>
              </a:ext>
            </a:extLst>
          </p:cNvPr>
          <p:cNvSpPr>
            <a:spLocks noGrp="1"/>
          </p:cNvSpPr>
          <p:nvPr>
            <p:ph type="body" idx="50"/>
          </p:nvPr>
        </p:nvSpPr>
        <p:spPr/>
        <p:txBody>
          <a:bodyPr/>
          <a:lstStyle/>
          <a:p>
            <a:r>
              <a:rPr lang="en-US" dirty="0"/>
              <a:t>Rotated Words</a:t>
            </a:r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3E3241-7D7E-4802-9A4D-C7544C717BCC}"/>
              </a:ext>
            </a:extLst>
          </p:cNvPr>
          <p:cNvSpPr>
            <a:spLocks noGrp="1"/>
          </p:cNvSpPr>
          <p:nvPr>
            <p:ph type="body" idx="5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Mobile Application</a:t>
            </a:r>
            <a:endParaRPr lang="ru-RU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EB22C6-42A4-424E-8DCC-24BD52EFD1F6}"/>
              </a:ext>
            </a:extLst>
          </p:cNvPr>
          <p:cNvSpPr>
            <a:spLocks noGrp="1"/>
          </p:cNvSpPr>
          <p:nvPr>
            <p:ph type="body" idx="54"/>
          </p:nvPr>
        </p:nvSpPr>
        <p:spPr/>
        <p:txBody>
          <a:bodyPr/>
          <a:lstStyle/>
          <a:p>
            <a:r>
              <a:rPr lang="en-US" dirty="0"/>
              <a:t>Color Patterns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49642F-1A01-4C6A-93C3-F0A73FD4569D}"/>
              </a:ext>
            </a:extLst>
          </p:cNvPr>
          <p:cNvSpPr>
            <a:spLocks noGrp="1"/>
          </p:cNvSpPr>
          <p:nvPr>
            <p:ph type="body" idx="48"/>
          </p:nvPr>
        </p:nvSpPr>
        <p:spPr/>
        <p:txBody>
          <a:bodyPr>
            <a:normAutofit/>
          </a:bodyPr>
          <a:lstStyle/>
          <a:p>
            <a:r>
              <a:rPr lang="en-US" dirty="0"/>
              <a:t>Tag Database</a:t>
            </a:r>
            <a:endParaRPr lang="ru-RU" dirty="0"/>
          </a:p>
        </p:txBody>
      </p:sp>
      <p:pic>
        <p:nvPicPr>
          <p:cNvPr id="30" name="Picture Placeholder 44" descr="Smart Phone">
            <a:extLst>
              <a:ext uri="{FF2B5EF4-FFF2-40B4-BE49-F238E27FC236}">
                <a16:creationId xmlns:a16="http://schemas.microsoft.com/office/drawing/2014/main" id="{C365336E-170F-42E0-AFFC-72D1ABF62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5240" y="2971800"/>
            <a:ext cx="914400" cy="914400"/>
          </a:xfrm>
          <a:prstGeom prst="rect">
            <a:avLst/>
          </a:prstGeom>
        </p:spPr>
      </p:pic>
      <p:pic>
        <p:nvPicPr>
          <p:cNvPr id="61" name="Picture Placeholder 44" descr="Palette">
            <a:extLst>
              <a:ext uri="{FF2B5EF4-FFF2-40B4-BE49-F238E27FC236}">
                <a16:creationId xmlns:a16="http://schemas.microsoft.com/office/drawing/2014/main" id="{2A080DF3-2603-4456-8913-4506FA340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55500" y="2956862"/>
            <a:ext cx="914400" cy="914400"/>
          </a:xfrm>
          <a:prstGeom prst="rect">
            <a:avLst/>
          </a:prstGeom>
        </p:spPr>
      </p:pic>
      <p:pic>
        <p:nvPicPr>
          <p:cNvPr id="62" name="Picture Placeholder 44" descr="Database">
            <a:extLst>
              <a:ext uri="{FF2B5EF4-FFF2-40B4-BE49-F238E27FC236}">
                <a16:creationId xmlns:a16="http://schemas.microsoft.com/office/drawing/2014/main" id="{B429F4C5-B484-44E1-9E3C-794BF739C8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18096" y="2971800"/>
            <a:ext cx="914400" cy="914400"/>
          </a:xfrm>
          <a:prstGeom prst="rect">
            <a:avLst/>
          </a:prstGeom>
        </p:spPr>
      </p:pic>
      <p:pic>
        <p:nvPicPr>
          <p:cNvPr id="63" name="Picture Placeholder 44" descr="Arrow: Rotate right">
            <a:extLst>
              <a:ext uri="{FF2B5EF4-FFF2-40B4-BE49-F238E27FC236}">
                <a16:creationId xmlns:a16="http://schemas.microsoft.com/office/drawing/2014/main" id="{FD3AA63E-59CA-4709-9108-467E3BBF8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50424" y="2968817"/>
            <a:ext cx="914400" cy="914400"/>
          </a:xfrm>
          <a:prstGeom prst="rect">
            <a:avLst/>
          </a:prstGeom>
        </p:spPr>
      </p:pic>
      <p:pic>
        <p:nvPicPr>
          <p:cNvPr id="64" name="Picture Placeholder 44" descr="Venn diagram">
            <a:extLst>
              <a:ext uri="{FF2B5EF4-FFF2-40B4-BE49-F238E27FC236}">
                <a16:creationId xmlns:a16="http://schemas.microsoft.com/office/drawing/2014/main" id="{E479BE1A-DC5C-4AEF-8324-39E8A10AB1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3872" y="29762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002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87CAD-0BAE-425A-8A8D-513DD1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?</a:t>
            </a:r>
          </a:p>
        </p:txBody>
      </p:sp>
    </p:spTree>
    <p:extLst>
      <p:ext uri="{BB962C8B-B14F-4D97-AF65-F5344CB8AC3E}">
        <p14:creationId xmlns:p14="http://schemas.microsoft.com/office/powerpoint/2010/main" val="171301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5B10-82D7-4449-899F-7DD45049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Tag Cloud?</a:t>
            </a:r>
          </a:p>
        </p:txBody>
      </p:sp>
      <p:pic>
        <p:nvPicPr>
          <p:cNvPr id="1026" name="Picture 2" descr="Image result for tag clouds">
            <a:extLst>
              <a:ext uri="{FF2B5EF4-FFF2-40B4-BE49-F238E27FC236}">
                <a16:creationId xmlns:a16="http://schemas.microsoft.com/office/drawing/2014/main" id="{1D040D23-7537-439D-AFAA-E27C0C9AB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10" y="1340082"/>
            <a:ext cx="6096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137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6BA03-A417-408B-9CCC-625936E8D8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Build a software system that collects a large amount of text, processes and stores the data, and then constructs a tag cloud that represents the frequencies of a specified characteristic.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0B43C3-D477-44D8-97CA-BCE3EB4CA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Project Description</a:t>
            </a:r>
          </a:p>
        </p:txBody>
      </p:sp>
    </p:spTree>
    <p:extLst>
      <p:ext uri="{BB962C8B-B14F-4D97-AF65-F5344CB8AC3E}">
        <p14:creationId xmlns:p14="http://schemas.microsoft.com/office/powerpoint/2010/main" val="3777443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803" y="1514007"/>
            <a:ext cx="4585780" cy="1091078"/>
          </a:xfrm>
        </p:spPr>
        <p:txBody>
          <a:bodyPr/>
          <a:lstStyle/>
          <a:p>
            <a:r>
              <a:rPr lang="en-US" dirty="0"/>
              <a:t>Requirements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698954"/>
            <a:ext cx="5978769" cy="3496691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n-US" sz="2400" dirty="0"/>
              <a:t>Describe the most frequent words in the cloud.</a:t>
            </a:r>
          </a:p>
          <a:p>
            <a:pPr marL="457200" indent="-457200">
              <a:buAutoNum type="arabicPeriod"/>
            </a:pPr>
            <a:r>
              <a:rPr lang="en-US" sz="2400" dirty="0"/>
              <a:t>Input number of tags for the cloud.</a:t>
            </a:r>
          </a:p>
          <a:p>
            <a:pPr marL="457200" indent="-457200">
              <a:buAutoNum type="arabicPeriod"/>
            </a:pPr>
            <a:r>
              <a:rPr lang="en-US" sz="2400" dirty="0"/>
              <a:t>Use visual attributes to describe the tags (size, color) and to represent frequency, source, etc.</a:t>
            </a:r>
          </a:p>
          <a:p>
            <a:pPr marL="457200" indent="-457200">
              <a:buAutoNum type="arabicPeriod"/>
            </a:pPr>
            <a:r>
              <a:rPr lang="en-US" sz="2400" dirty="0"/>
              <a:t>Try to minimize the white space in the cloud:</a:t>
            </a:r>
          </a:p>
          <a:p>
            <a:pPr marL="914400" lvl="1" indent="-457200">
              <a:buAutoNum type="arabicPeriod"/>
            </a:pPr>
            <a:r>
              <a:rPr lang="en-US" sz="2400" dirty="0"/>
              <a:t>Consider orientation and other parameters</a:t>
            </a:r>
          </a:p>
          <a:p>
            <a:pPr marL="914400" lvl="1" indent="-457200">
              <a:buAutoNum type="arabicPeriod"/>
            </a:pPr>
            <a:r>
              <a:rPr lang="en-US" sz="2400" dirty="0"/>
              <a:t>Consider controls other than textboxes</a:t>
            </a:r>
          </a:p>
          <a:p>
            <a:pPr marL="457200" indent="-457200">
              <a:buAutoNum type="arabicPeriod"/>
            </a:pPr>
            <a:r>
              <a:rPr lang="en-US" sz="2400" dirty="0"/>
              <a:t>Tag clouds do not contain overlapping words.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81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A7E572-F0AC-4962-AC8B-24DD8CD61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3803" y="1514007"/>
            <a:ext cx="4585780" cy="1091078"/>
          </a:xfrm>
        </p:spPr>
        <p:txBody>
          <a:bodyPr/>
          <a:lstStyle/>
          <a:p>
            <a:r>
              <a:rPr lang="en-US" dirty="0"/>
              <a:t>Requirements (cont.)</a:t>
            </a:r>
            <a:endParaRPr lang="ru-R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97DCF-3682-44C5-A5DA-9D96CF14B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698954"/>
            <a:ext cx="5978769" cy="349669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200" dirty="0"/>
              <a:t>Design the algorithm so that it handles clouds of different shapes.</a:t>
            </a:r>
          </a:p>
          <a:p>
            <a:pPr marL="457200" indent="-457200">
              <a:buAutoNum type="arabicPeriod"/>
            </a:pPr>
            <a:r>
              <a:rPr lang="en-US" sz="2200" dirty="0"/>
              <a:t>Automate when feasible with user assist when necessary.</a:t>
            </a:r>
          </a:p>
          <a:p>
            <a:pPr marL="457200" indent="-457200">
              <a:buAutoNum type="arabicPeriod"/>
            </a:pPr>
            <a:r>
              <a:rPr lang="en-US" sz="2200" dirty="0"/>
              <a:t>The application should be general enough to easily handle more than one set of data.</a:t>
            </a:r>
          </a:p>
          <a:p>
            <a:pPr marL="457200" indent="-457200">
              <a:buAutoNum type="arabicPeriod"/>
            </a:pPr>
            <a:r>
              <a:rPr lang="en-US" sz="2200" dirty="0"/>
              <a:t>Clicking on a visual gives more depth and/or another prospective of the information.</a:t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22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1D65C-1076-4F43-B4FA-3B4804E8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2678"/>
            <a:ext cx="8127212" cy="554400"/>
          </a:xfrm>
        </p:spPr>
        <p:txBody>
          <a:bodyPr>
            <a:normAutofit/>
          </a:bodyPr>
          <a:lstStyle/>
          <a:p>
            <a:r>
              <a:rPr lang="en-US" sz="4000" dirty="0"/>
              <a:t>Data Flow</a:t>
            </a:r>
            <a:endParaRPr lang="ru-RU" sz="4000" dirty="0"/>
          </a:p>
        </p:txBody>
      </p:sp>
      <p:pic>
        <p:nvPicPr>
          <p:cNvPr id="24" name="Picture Placeholder 23" descr="Chevron arrows">
            <a:extLst>
              <a:ext uri="{FF2B5EF4-FFF2-40B4-BE49-F238E27FC236}">
                <a16:creationId xmlns:a16="http://schemas.microsoft.com/office/drawing/2014/main" id="{392F88FE-8354-454B-B97D-5C8A7B8ABAEF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3786" y="1778723"/>
            <a:ext cx="1828800" cy="18288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6AC501-B359-42B4-BEAB-B15A30456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7248" y="3986332"/>
            <a:ext cx="2286000" cy="33491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Consumption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5A064E7-CBD4-44C6-846D-EC14D2291E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87248" y="4419548"/>
            <a:ext cx="2286000" cy="1377537"/>
          </a:xfrm>
        </p:spPr>
        <p:txBody>
          <a:bodyPr/>
          <a:lstStyle/>
          <a:p>
            <a:pPr algn="ctr"/>
            <a:r>
              <a:rPr lang="en-US" dirty="0"/>
              <a:t>Accepts any text files containing any characters (includes preprocessing)</a:t>
            </a:r>
            <a:endParaRPr lang="ru-RU" dirty="0"/>
          </a:p>
        </p:txBody>
      </p:sp>
      <p:pic>
        <p:nvPicPr>
          <p:cNvPr id="26" name="Picture Placeholder 25" descr="Research">
            <a:extLst>
              <a:ext uri="{FF2B5EF4-FFF2-40B4-BE49-F238E27FC236}">
                <a16:creationId xmlns:a16="http://schemas.microsoft.com/office/drawing/2014/main" id="{C4D678E5-CB73-4197-8507-0EB6C03643FD}"/>
              </a:ext>
            </a:extLst>
          </p:cNvPr>
          <p:cNvPicPr>
            <a:picLocks noGrp="1" noChangeAspect="1"/>
          </p:cNvPicPr>
          <p:nvPr>
            <p:ph type="pic" sz="quarter" idx="49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23600" y="1778723"/>
            <a:ext cx="1828800" cy="18288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2863B-8BCD-4F0E-9518-0B9181837435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4684324" y="3986332"/>
            <a:ext cx="2286000" cy="334918"/>
          </a:xfrm>
        </p:spPr>
        <p:txBody>
          <a:bodyPr/>
          <a:lstStyle/>
          <a:p>
            <a:pPr algn="ctr"/>
            <a:r>
              <a:rPr lang="en-US" dirty="0"/>
              <a:t>Analysis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3FA7AE-E9B6-4391-900E-62AD4FE3D70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4684324" y="4419548"/>
            <a:ext cx="2286000" cy="1377537"/>
          </a:xfrm>
        </p:spPr>
        <p:txBody>
          <a:bodyPr/>
          <a:lstStyle/>
          <a:p>
            <a:pPr algn="ctr"/>
            <a:r>
              <a:rPr lang="en-US" dirty="0"/>
              <a:t>Determines the frequencies of the words in the file</a:t>
            </a:r>
            <a:endParaRPr lang="ru-RU" dirty="0"/>
          </a:p>
        </p:txBody>
      </p:sp>
      <p:pic>
        <p:nvPicPr>
          <p:cNvPr id="28" name="Picture Placeholder 27" descr="Easel">
            <a:extLst>
              <a:ext uri="{FF2B5EF4-FFF2-40B4-BE49-F238E27FC236}">
                <a16:creationId xmlns:a16="http://schemas.microsoft.com/office/drawing/2014/main" id="{52EE44A9-BFCE-4316-B45E-2C903D64670D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13424" y="1778723"/>
            <a:ext cx="1828800" cy="182880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56E019-758A-464A-B587-F52D68662C9A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7875560" y="3986332"/>
            <a:ext cx="2286000" cy="334918"/>
          </a:xfrm>
        </p:spPr>
        <p:txBody>
          <a:bodyPr/>
          <a:lstStyle/>
          <a:p>
            <a:pPr algn="ctr"/>
            <a:r>
              <a:rPr lang="en-US" dirty="0"/>
              <a:t>Visualization</a:t>
            </a:r>
            <a:endParaRPr lang="ru-RU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DB5CC-50BC-455B-B60A-C666C456492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875560" y="4419548"/>
            <a:ext cx="2286000" cy="1377537"/>
          </a:xfrm>
        </p:spPr>
        <p:txBody>
          <a:bodyPr/>
          <a:lstStyle/>
          <a:p>
            <a:pPr algn="ctr"/>
            <a:r>
              <a:rPr lang="en-US" dirty="0"/>
              <a:t>Displays the results of the analysis in a tag cloud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0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Consumption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8B5F5D-4DED-486E-AD3C-6533999123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US" dirty="0"/>
              <a:t>Accepts any text files containing any characters (includes preprocessing)</a:t>
            </a:r>
            <a:endParaRPr lang="ru-RU" dirty="0"/>
          </a:p>
        </p:txBody>
      </p:sp>
      <p:pic>
        <p:nvPicPr>
          <p:cNvPr id="43" name="Picture Placeholder 42" descr="Abstract background">
            <a:extLst>
              <a:ext uri="{FF2B5EF4-FFF2-40B4-BE49-F238E27FC236}">
                <a16:creationId xmlns:a16="http://schemas.microsoft.com/office/drawing/2014/main" id="{95095244-281C-45C6-B4B5-1A086A96C10D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Picture Placeholder 44" descr="Image icon">
            <a:extLst>
              <a:ext uri="{FF2B5EF4-FFF2-40B4-BE49-F238E27FC236}">
                <a16:creationId xmlns:a16="http://schemas.microsoft.com/office/drawing/2014/main" id="{98B5F4CC-F13E-4336-9521-E63B69BED516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84" r="2884"/>
          <a:stretch>
            <a:fillRect/>
          </a:stretch>
        </p:blipFill>
        <p:spPr>
          <a:xfrm>
            <a:off x="6411224" y="2264832"/>
            <a:ext cx="1828800" cy="1359877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Formatting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Removes special characters except apostrophe</a:t>
            </a:r>
          </a:p>
          <a:p>
            <a:r>
              <a:rPr lang="en-US" dirty="0"/>
              <a:t>Puts all letters to lowercase</a:t>
            </a:r>
            <a:endParaRPr lang="ru-RU" dirty="0"/>
          </a:p>
        </p:txBody>
      </p:sp>
      <p:pic>
        <p:nvPicPr>
          <p:cNvPr id="47" name="Picture Placeholder 46" descr="Open folder">
            <a:extLst>
              <a:ext uri="{FF2B5EF4-FFF2-40B4-BE49-F238E27FC236}">
                <a16:creationId xmlns:a16="http://schemas.microsoft.com/office/drawing/2014/main" id="{C52B1263-CAC0-4784-BE2F-625ED3018494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8827" y="2061634"/>
            <a:ext cx="1828800" cy="18288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ABC038-A233-47DB-BEFD-F6D7371611F6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/>
          <a:lstStyle/>
          <a:p>
            <a:r>
              <a:rPr lang="en-US" dirty="0"/>
              <a:t>Sorting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6C2CB1-F5EE-46DA-A614-0B0153DDBA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Removes common words defined in additional file</a:t>
            </a:r>
          </a:p>
          <a:p>
            <a:r>
              <a:rPr lang="en-US" dirty="0"/>
              <a:t>Sorts words in array of lists</a:t>
            </a:r>
          </a:p>
          <a:p>
            <a:r>
              <a:rPr lang="en-US" dirty="0"/>
              <a:t>Alphabetically sorts each list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BAEE7F-C44D-412F-9362-055B597372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8097" y="2939950"/>
            <a:ext cx="4660835" cy="173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421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E84CF-8764-4161-B582-DD1AADB1B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Preprocessing Example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000DDD-68A4-4482-A236-63722D456067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2468546"/>
            <a:ext cx="3044952" cy="1725728"/>
          </a:xfrm>
        </p:spPr>
        <p:txBody>
          <a:bodyPr>
            <a:normAutofit/>
          </a:bodyPr>
          <a:lstStyle/>
          <a:p>
            <a:r>
              <a:rPr lang="en-US" sz="1800" dirty="0"/>
              <a:t>Hello world, I’m Emma and this is my tag </a:t>
            </a:r>
          </a:p>
          <a:p>
            <a:r>
              <a:rPr lang="en-US" sz="1800" dirty="0"/>
              <a:t>cloud capstone!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3952A4-14FE-4F3A-8267-47D9B562E25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2408779"/>
            <a:ext cx="3044952" cy="34123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/>
              <a:t>hello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world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i’m</a:t>
            </a:r>
            <a:r>
              <a:rPr lang="en-US" sz="1800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800" dirty="0" err="1"/>
              <a:t>emma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and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this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is 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my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tag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cloud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capstone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44FB660-AA04-44D1-A990-870DE412495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2396834"/>
            <a:ext cx="3044952" cy="3298748"/>
          </a:xfrm>
        </p:spPr>
        <p:txBody>
          <a:bodyPr>
            <a:normAutofit/>
          </a:bodyPr>
          <a:lstStyle/>
          <a:p>
            <a:r>
              <a:rPr lang="en-US" sz="1800" dirty="0"/>
              <a:t>hello</a:t>
            </a:r>
          </a:p>
          <a:p>
            <a:r>
              <a:rPr lang="en-US" sz="1800" dirty="0"/>
              <a:t>world</a:t>
            </a:r>
          </a:p>
          <a:p>
            <a:r>
              <a:rPr lang="en-US" sz="1800" dirty="0" err="1"/>
              <a:t>emma</a:t>
            </a:r>
            <a:endParaRPr lang="en-US" sz="1800" dirty="0"/>
          </a:p>
          <a:p>
            <a:r>
              <a:rPr lang="en-US" sz="1800" dirty="0"/>
              <a:t>tag</a:t>
            </a:r>
          </a:p>
          <a:p>
            <a:r>
              <a:rPr lang="en-US" sz="1800" dirty="0"/>
              <a:t>cloud</a:t>
            </a:r>
          </a:p>
          <a:p>
            <a:r>
              <a:rPr lang="en-US" sz="1800" dirty="0"/>
              <a:t>capstone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12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B37E1-F9A3-4DAE-8651-1F67369BE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  <a:endParaRPr lang="ru-RU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8B5F5D-4DED-486E-AD3C-6533999123D0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/>
          <a:lstStyle/>
          <a:p>
            <a:r>
              <a:rPr lang="en-US" dirty="0"/>
              <a:t>Determines the frequencies of the words in the file</a:t>
            </a:r>
            <a:endParaRPr lang="ru-RU" dirty="0"/>
          </a:p>
        </p:txBody>
      </p:sp>
      <p:pic>
        <p:nvPicPr>
          <p:cNvPr id="43" name="Picture Placeholder 42" descr="Abstract background">
            <a:extLst>
              <a:ext uri="{FF2B5EF4-FFF2-40B4-BE49-F238E27FC236}">
                <a16:creationId xmlns:a16="http://schemas.microsoft.com/office/drawing/2014/main" id="{95095244-281C-45C6-B4B5-1A086A96C10D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Picture Placeholder 44" descr="Mathematics">
            <a:extLst>
              <a:ext uri="{FF2B5EF4-FFF2-40B4-BE49-F238E27FC236}">
                <a16:creationId xmlns:a16="http://schemas.microsoft.com/office/drawing/2014/main" id="{98B5F4CC-F13E-4336-9521-E63B69BED516}"/>
              </a:ext>
            </a:extLst>
          </p:cNvPr>
          <p:cNvPicPr>
            <a:picLocks noGrp="1" noChangeAspect="1"/>
          </p:cNvPicPr>
          <p:nvPr>
            <p:ph type="pic" sz="quarter" idx="50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98972" y="1930143"/>
            <a:ext cx="1828800" cy="1828800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39A442-EAC4-4F9B-B80E-420D7D36ED2E}"/>
              </a:ext>
            </a:extLst>
          </p:cNvPr>
          <p:cNvSpPr>
            <a:spLocks noGrp="1"/>
          </p:cNvSpPr>
          <p:nvPr>
            <p:ph type="body" idx="41"/>
          </p:nvPr>
        </p:nvSpPr>
        <p:spPr/>
        <p:txBody>
          <a:bodyPr/>
          <a:lstStyle/>
          <a:p>
            <a:r>
              <a:rPr lang="en-US" dirty="0"/>
              <a:t>Find Frequency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B269EA-29F7-4180-983F-353E08D9B3F5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en-US" dirty="0"/>
              <a:t>Count number of same word in each index of the array</a:t>
            </a:r>
          </a:p>
          <a:p>
            <a:r>
              <a:rPr lang="en-US" dirty="0"/>
              <a:t>Delete duplicates</a:t>
            </a:r>
          </a:p>
        </p:txBody>
      </p:sp>
      <p:pic>
        <p:nvPicPr>
          <p:cNvPr id="47" name="Picture Placeholder 46" descr="Document">
            <a:extLst>
              <a:ext uri="{FF2B5EF4-FFF2-40B4-BE49-F238E27FC236}">
                <a16:creationId xmlns:a16="http://schemas.microsoft.com/office/drawing/2014/main" id="{C52B1263-CAC0-4784-BE2F-625ED3018494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77118" y="1864412"/>
            <a:ext cx="1828800" cy="18288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ABC038-A233-47DB-BEFD-F6D7371611F6}"/>
              </a:ext>
            </a:extLst>
          </p:cNvPr>
          <p:cNvSpPr>
            <a:spLocks noGrp="1"/>
          </p:cNvSpPr>
          <p:nvPr>
            <p:ph type="body" idx="45"/>
          </p:nvPr>
        </p:nvSpPr>
        <p:spPr/>
        <p:txBody>
          <a:bodyPr/>
          <a:lstStyle/>
          <a:p>
            <a:r>
              <a:rPr lang="en-US" dirty="0"/>
              <a:t>Output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6C2CB1-F5EE-46DA-A614-0B0153DDBA4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r>
              <a:rPr lang="en-US" dirty="0"/>
              <a:t>Text file that contains the word and its frequency in the file to be consumed by the visualization program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D15C63-79B7-4037-BAF1-263429C2C1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909" y="2359025"/>
            <a:ext cx="1724025" cy="287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664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itch_Deck_Generic_Abstract_MO - v4" id="{081ED41F-EC17-481F-9AAA-53A32AB5361A}" vid="{F4F09677-1FFA-483D-8949-3522B0A15F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E645E5-0105-4597-A6C9-FF428BAEF1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31B41D-C4DE-41D5-B883-BFE1CC1FFE9C}">
  <ds:schemaRefs>
    <ds:schemaRef ds:uri="6dc4bcd6-49db-4c07-9060-8acfc67cef9f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purl.org/dc/terms/"/>
    <ds:schemaRef ds:uri="http://schemas.microsoft.com/sharepoint/v3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66A90A-9146-4A69-9CBB-F93429A11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</Template>
  <TotalTime>0</TotalTime>
  <Words>426</Words>
  <Application>Microsoft Office PowerPoint</Application>
  <PresentationFormat>Widescreen</PresentationFormat>
  <Paragraphs>84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 Antiqua</vt:lpstr>
      <vt:lpstr>Calibri</vt:lpstr>
      <vt:lpstr>Franklin Gothic Book</vt:lpstr>
      <vt:lpstr>Tahoma</vt:lpstr>
      <vt:lpstr>Wingdings</vt:lpstr>
      <vt:lpstr>Office Theme</vt:lpstr>
      <vt:lpstr>Illustrating Text with Tag Clouds</vt:lpstr>
      <vt:lpstr>What is a Tag Cloud?</vt:lpstr>
      <vt:lpstr>Project Description</vt:lpstr>
      <vt:lpstr>Requirements</vt:lpstr>
      <vt:lpstr>Requirements (cont.)</vt:lpstr>
      <vt:lpstr>Data Flow</vt:lpstr>
      <vt:lpstr>Consumption</vt:lpstr>
      <vt:lpstr>Preprocessing Example</vt:lpstr>
      <vt:lpstr>Analysis</vt:lpstr>
      <vt:lpstr>Visualization</vt:lpstr>
      <vt:lpstr>Demonstration</vt:lpstr>
      <vt:lpstr>Strategies</vt:lpstr>
      <vt:lpstr>Extensions</vt:lpstr>
      <vt:lpstr>Q &amp; A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2019-04-24T00:12:15Z</dcterms:created>
  <dcterms:modified xsi:type="dcterms:W3CDTF">2019-04-27T01:54:30Z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