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9" r:id="rId3"/>
    <p:sldId id="275" r:id="rId4"/>
    <p:sldId id="276" r:id="rId5"/>
    <p:sldId id="290" r:id="rId6"/>
    <p:sldId id="282" r:id="rId7"/>
    <p:sldId id="291" r:id="rId8"/>
    <p:sldId id="283" r:id="rId9"/>
    <p:sldId id="298" r:id="rId10"/>
    <p:sldId id="299" r:id="rId11"/>
    <p:sldId id="302" r:id="rId12"/>
    <p:sldId id="301" r:id="rId13"/>
    <p:sldId id="300" r:id="rId14"/>
    <p:sldId id="303" r:id="rId15"/>
    <p:sldId id="284" r:id="rId16"/>
    <p:sldId id="293" r:id="rId17"/>
    <p:sldId id="294" r:id="rId18"/>
    <p:sldId id="295" r:id="rId19"/>
    <p:sldId id="296" r:id="rId20"/>
    <p:sldId id="285" r:id="rId21"/>
    <p:sldId id="286" r:id="rId22"/>
    <p:sldId id="287" r:id="rId23"/>
    <p:sldId id="297" r:id="rId24"/>
    <p:sldId id="289" r:id="rId25"/>
    <p:sldId id="281" r:id="rId26"/>
    <p:sldId id="278" r:id="rId27"/>
    <p:sldId id="277" r:id="rId28"/>
    <p:sldId id="279" r:id="rId29"/>
    <p:sldId id="280" r:id="rId30"/>
    <p:sldId id="292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6" autoAdjust="0"/>
  </p:normalViewPr>
  <p:slideViewPr>
    <p:cSldViewPr>
      <p:cViewPr varScale="1">
        <p:scale>
          <a:sx n="82" d="100"/>
          <a:sy n="82" d="100"/>
        </p:scale>
        <p:origin x="720" y="6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4/17/2019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4/17/2019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97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– scales probability outputs so all numbers add up to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 wise multiplication and add up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 wise multiplication and add up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 wise multiplication and add up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7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 wise multiplication and add up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 wise multiplication and add up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 wise multiplication and add up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Helps prevent overfitting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gets input from every node in the previous layer AND outputs to every node in the next layer</a:t>
            </a:r>
          </a:p>
          <a:p>
            <a:r>
              <a:rPr lang="en-US" dirty="0"/>
              <a:t>Epoch – one iteration through all the training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Parallelogram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Recognizing Lost Dogs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Joseph Mohr</a:t>
            </a:r>
          </a:p>
          <a:p>
            <a:r>
              <a:rPr lang="en-US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D24-EADF-4476-A5BF-CC39BB5A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F876-42B4-4CCE-87FA-B3502A4C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08" y="2209799"/>
            <a:ext cx="956060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D24-EADF-4476-A5BF-CC39BB5A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F876-42B4-4CCE-87FA-B3502A4C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08" y="2209799"/>
            <a:ext cx="956060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D24-EADF-4476-A5BF-CC39BB5A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F876-42B4-4CCE-87FA-B3502A4C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08" y="2209799"/>
            <a:ext cx="956060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D24-EADF-4476-A5BF-CC39BB5A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F876-42B4-4CCE-87FA-B3502A4C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08" y="2209799"/>
            <a:ext cx="956060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D24-EADF-4476-A5BF-CC39BB5A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F876-42B4-4CCE-87FA-B3502A4C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09" y="2209799"/>
            <a:ext cx="95606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1D5E-795D-4BB3-A26A-8F0D002B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69C5-606B-43FF-BEF9-ABFA0D5E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Downsizes the image, keeping prominent features </a:t>
            </a:r>
          </a:p>
          <a:p>
            <a:r>
              <a:rPr lang="en-US" dirty="0"/>
              <a:t>Gets rid of noise in image</a:t>
            </a:r>
          </a:p>
          <a:p>
            <a:r>
              <a:rPr lang="en-US" dirty="0"/>
              <a:t>Uses max, average, or sum pooling</a:t>
            </a:r>
          </a:p>
        </p:txBody>
      </p:sp>
    </p:spTree>
    <p:extLst>
      <p:ext uri="{BB962C8B-B14F-4D97-AF65-F5344CB8AC3E}">
        <p14:creationId xmlns:p14="http://schemas.microsoft.com/office/powerpoint/2010/main" val="3360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B558-4151-43C7-AF43-92610C4E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569E0-8B0C-4293-A0FC-215615C34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4" y="2301111"/>
            <a:ext cx="6248398" cy="3246378"/>
          </a:xfrm>
        </p:spPr>
      </p:pic>
    </p:spTree>
    <p:extLst>
      <p:ext uri="{BB962C8B-B14F-4D97-AF65-F5344CB8AC3E}">
        <p14:creationId xmlns:p14="http://schemas.microsoft.com/office/powerpoint/2010/main" val="34596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B558-4151-43C7-AF43-92610C4E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569E0-8B0C-4293-A0FC-215615C34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4" y="2301112"/>
            <a:ext cx="6248398" cy="3246375"/>
          </a:xfrm>
        </p:spPr>
      </p:pic>
    </p:spTree>
    <p:extLst>
      <p:ext uri="{BB962C8B-B14F-4D97-AF65-F5344CB8AC3E}">
        <p14:creationId xmlns:p14="http://schemas.microsoft.com/office/powerpoint/2010/main" val="5290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B558-4151-43C7-AF43-92610C4E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569E0-8B0C-4293-A0FC-215615C34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4" y="2301112"/>
            <a:ext cx="6248398" cy="3246375"/>
          </a:xfrm>
        </p:spPr>
      </p:pic>
    </p:spTree>
    <p:extLst>
      <p:ext uri="{BB962C8B-B14F-4D97-AF65-F5344CB8AC3E}">
        <p14:creationId xmlns:p14="http://schemas.microsoft.com/office/powerpoint/2010/main" val="36680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B558-4151-43C7-AF43-92610C4E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569E0-8B0C-4293-A0FC-215615C34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4" y="2301112"/>
            <a:ext cx="6248398" cy="3246375"/>
          </a:xfrm>
        </p:spPr>
      </p:pic>
    </p:spTree>
    <p:extLst>
      <p:ext uri="{BB962C8B-B14F-4D97-AF65-F5344CB8AC3E}">
        <p14:creationId xmlns:p14="http://schemas.microsoft.com/office/powerpoint/2010/main" val="34470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Build system that assists in visually recognizing lost dogs.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5026-4404-48A1-8B4F-24C8AC79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A4B30-59B3-4EE8-AE78-51978D39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Flattens current output to a 1D array so the fully connected layers can take the array as input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674F7-CA86-4EC8-9422-BB8B5D3A1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19" y="2895600"/>
            <a:ext cx="4580986" cy="30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0971-4438-4310-A036-CD68C67B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and Dropout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4C6A-00FF-4C64-8629-1D6E82A3D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connected layers are like typical neural network layers</a:t>
            </a:r>
          </a:p>
          <a:p>
            <a:pPr lvl="1"/>
            <a:r>
              <a:rPr lang="en-US" dirty="0"/>
              <a:t>Each node in a layer is connected to every node in the previous and next layers</a:t>
            </a:r>
          </a:p>
          <a:p>
            <a:r>
              <a:rPr lang="en-US" dirty="0"/>
              <a:t>Dropout layers randomly deactivate some nodes for each epoch</a:t>
            </a:r>
          </a:p>
          <a:p>
            <a:pPr lvl="1"/>
            <a:r>
              <a:rPr lang="en-US" dirty="0"/>
              <a:t>Prevents the CNN from overfitting to the training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4DC5-27D5-4198-81CD-B4E3FB41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C6A6D-0BDE-47A1-9E8D-E42B73C93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node for each class which outputs the probability for that class</a:t>
            </a:r>
          </a:p>
          <a:p>
            <a:r>
              <a:rPr lang="en-US" dirty="0"/>
              <a:t>Needs an activation function</a:t>
            </a:r>
          </a:p>
          <a:p>
            <a:pPr lvl="1"/>
            <a:r>
              <a:rPr lang="en-US" dirty="0"/>
              <a:t>Like </a:t>
            </a:r>
            <a:r>
              <a:rPr lang="en-US" dirty="0" err="1"/>
              <a:t>Softmax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E020F-9E2F-4BC7-AABC-8440F621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D7CBF-2C8B-4D3C-8669-296E6B16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Pushes data through</a:t>
            </a:r>
          </a:p>
          <a:p>
            <a:r>
              <a:rPr lang="en-US" dirty="0"/>
              <a:t>Computes error</a:t>
            </a:r>
          </a:p>
          <a:p>
            <a:r>
              <a:rPr lang="en-US" dirty="0"/>
              <a:t>Back-propagation</a:t>
            </a:r>
          </a:p>
          <a:p>
            <a:pPr lvl="1"/>
            <a:r>
              <a:rPr lang="en-US" dirty="0"/>
              <a:t>Weights and feature detectors from convolution layers are adjusted </a:t>
            </a:r>
          </a:p>
        </p:txBody>
      </p:sp>
    </p:spTree>
    <p:extLst>
      <p:ext uri="{BB962C8B-B14F-4D97-AF65-F5344CB8AC3E}">
        <p14:creationId xmlns:p14="http://schemas.microsoft.com/office/powerpoint/2010/main" val="9175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7F61-D7EC-4511-8587-3387C705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Convolutional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309D-EDB7-47E9-A880-9D10510FB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in Python using </a:t>
            </a:r>
            <a:r>
              <a:rPr lang="en-US" dirty="0" err="1"/>
              <a:t>Keras</a:t>
            </a:r>
            <a:r>
              <a:rPr lang="en-US" dirty="0"/>
              <a:t> with a TensorFlow backend</a:t>
            </a:r>
          </a:p>
          <a:p>
            <a:r>
              <a:rPr lang="en-US" dirty="0"/>
              <a:t>Trained on over 20,000 images of 120 dog breeds (Stanford Dogs dataset)</a:t>
            </a:r>
          </a:p>
          <a:p>
            <a:pPr lvl="1"/>
            <a:r>
              <a:rPr lang="en-US" dirty="0"/>
              <a:t>Images are reduced to 299x299 beforehand</a:t>
            </a:r>
          </a:p>
          <a:p>
            <a:r>
              <a:rPr lang="en-US" dirty="0"/>
              <a:t>Used Inception-V3 as a base model</a:t>
            </a:r>
          </a:p>
          <a:p>
            <a:r>
              <a:rPr lang="en-US" dirty="0"/>
              <a:t>Over 24 million parameters</a:t>
            </a:r>
          </a:p>
          <a:p>
            <a:r>
              <a:rPr lang="en-US" dirty="0"/>
              <a:t>Around 86% accuracy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B10BF-D5C5-4972-BDCB-9387426A7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505200"/>
            <a:ext cx="3029096" cy="8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617D-1A03-46FD-AD5C-C54A2BFC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57CB-3E62-46DE-BDBB-7FAD726BF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3E0F-708E-4132-8566-623578A6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Techniques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DC775-E77B-443D-B409-14E7289F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-&gt; </a:t>
            </a:r>
            <a:r>
              <a:rPr lang="en-US" dirty="0" err="1"/>
              <a:t>StackOverflow</a:t>
            </a:r>
            <a:endParaRPr lang="en-US" dirty="0"/>
          </a:p>
          <a:p>
            <a:r>
              <a:rPr lang="en-US" dirty="0"/>
              <a:t>Documentation for libraries (including their examples on GitHub)</a:t>
            </a:r>
          </a:p>
          <a:p>
            <a:r>
              <a:rPr lang="en-US" dirty="0"/>
              <a:t>Dr. McVey and Dr. </a:t>
            </a:r>
            <a:r>
              <a:rPr lang="en-US" dirty="0" err="1"/>
              <a:t>Pankratz</a:t>
            </a:r>
            <a:endParaRPr lang="en-US" dirty="0"/>
          </a:p>
          <a:p>
            <a:r>
              <a:rPr lang="en-US" dirty="0"/>
              <a:t>Comment as you go or at the end of a day’s work</a:t>
            </a:r>
          </a:p>
          <a:p>
            <a:r>
              <a:rPr lang="en-US" dirty="0"/>
              <a:t>A lot of planning (but not so much it stalls you)</a:t>
            </a:r>
          </a:p>
          <a:p>
            <a:pPr lvl="1"/>
            <a:r>
              <a:rPr lang="en-US" dirty="0"/>
              <a:t>Just draw out activities, data structures, data flow, page format,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DE24-B38A-47CC-88C0-95409D74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20AF-1678-420D-A58C-204F4FDB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Programming (CS 350)</a:t>
            </a:r>
          </a:p>
          <a:p>
            <a:pPr lvl="1"/>
            <a:r>
              <a:rPr lang="en-US" dirty="0"/>
              <a:t>Android Studio, Java</a:t>
            </a:r>
          </a:p>
          <a:p>
            <a:r>
              <a:rPr lang="en-US" dirty="0"/>
              <a:t>Programming Languages (CS 322)</a:t>
            </a:r>
          </a:p>
          <a:p>
            <a:pPr lvl="1"/>
            <a:r>
              <a:rPr lang="en-US" dirty="0"/>
              <a:t>PHP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6FE3-DA51-472A-8469-B1E147F8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6610-1B76-4A0F-B7A0-3370C1F8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more with the machine learning/ deep learning</a:t>
            </a:r>
          </a:p>
          <a:p>
            <a:pPr lvl="1"/>
            <a:r>
              <a:rPr lang="en-US" dirty="0"/>
              <a:t>Find common wrong predictions and account for that</a:t>
            </a:r>
          </a:p>
          <a:p>
            <a:r>
              <a:rPr lang="en-US" dirty="0"/>
              <a:t>Doing computation server-side</a:t>
            </a:r>
          </a:p>
          <a:p>
            <a:r>
              <a:rPr lang="en-US" dirty="0"/>
              <a:t>Recognize if it’s even looking at a dog</a:t>
            </a:r>
          </a:p>
          <a:p>
            <a:r>
              <a:rPr lang="en-US" dirty="0"/>
              <a:t>Get messaging to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DB9D-330D-44FC-8B14-5CB23A26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A9AE-D64F-47A8-81B8-55F0EC02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have any?</a:t>
            </a:r>
          </a:p>
        </p:txBody>
      </p:sp>
    </p:spTree>
    <p:extLst>
      <p:ext uri="{BB962C8B-B14F-4D97-AF65-F5344CB8AC3E}">
        <p14:creationId xmlns:p14="http://schemas.microsoft.com/office/powerpoint/2010/main" val="32529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54EB-B496-4A10-B2B7-0F2FF705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33DFB-81AE-4229-B538-A71CD3F9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a platform or platforms.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Decide on other possible attributes that identifies a dog.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a good detection algorithm or build your 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app might narrow the possibilities rather than looking for an exact match.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Could the owner be notified WHEN a match is found?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Decide how/when pictures are removed from the site.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Perhaps Fur Alerts (like Amber/Silver Alerts) are generated.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7B7F-ECFB-43A6-9AD3-18873012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26DC-C35B-4653-8585-F899F4031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https://medium.com/@RaghavPrabhu/understanding-of-convolutional-neural-network-cnn-deep-learning-99760835f148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54EB-B496-4A10-B2B7-0F2FF705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33DFB-81AE-4229-B538-A71CD3F9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Select a platform or platforms.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Decide on other possible attributes that identifies a dog.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Find a good detection algorithm or build your 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The app might narrow the possibilities rather than looking for an exact match.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Could the owner be notified WHEN a match is found?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Decide how/when pictures are removed from the site.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Perhaps Fur Alerts (like Amber/Silver Alerts) are generated.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0D2B-9C9E-4792-B142-DA534DB9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9002-6A3E-4E6D-8B1F-91C5770A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convolutional neural network in Python</a:t>
            </a:r>
          </a:p>
          <a:p>
            <a:r>
              <a:rPr lang="en-US" dirty="0"/>
              <a:t>Use it in Android Studio with TensorFlow Lite</a:t>
            </a:r>
          </a:p>
          <a:p>
            <a:r>
              <a:rPr lang="en-US" dirty="0"/>
              <a:t>Getting “current” location and Google login</a:t>
            </a:r>
          </a:p>
          <a:p>
            <a:r>
              <a:rPr lang="en-US" dirty="0"/>
              <a:t>Implement MySQL database</a:t>
            </a:r>
          </a:p>
          <a:p>
            <a:r>
              <a:rPr lang="en-US" dirty="0"/>
              <a:t>Try to implement Gmail API to send emails</a:t>
            </a:r>
          </a:p>
        </p:txBody>
      </p:sp>
    </p:spTree>
    <p:extLst>
      <p:ext uri="{BB962C8B-B14F-4D97-AF65-F5344CB8AC3E}">
        <p14:creationId xmlns:p14="http://schemas.microsoft.com/office/powerpoint/2010/main" val="4802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912F-EB19-4799-BB06-9EE28556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Convolutional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AED1D-0593-49E7-9EB2-014655989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Convolution Layer</a:t>
            </a:r>
          </a:p>
          <a:p>
            <a:pPr lvl="1" fontAlgn="base"/>
            <a:r>
              <a:rPr lang="en-US" dirty="0"/>
              <a:t>Uses small filters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Pooling Layer</a:t>
            </a:r>
          </a:p>
          <a:p>
            <a:pPr lvl="1" fontAlgn="base"/>
            <a:r>
              <a:rPr lang="en-US" dirty="0"/>
              <a:t>Downsize the image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Flattening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Fully Connected &amp; Dropout Layers</a:t>
            </a:r>
          </a:p>
          <a:p>
            <a:pPr lvl="1" fontAlgn="base"/>
            <a:r>
              <a:rPr lang="en-US" dirty="0"/>
              <a:t>Normal neural network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Output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A73B-0984-45EF-B604-3C23EC3D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Diagram</a:t>
            </a:r>
          </a:p>
        </p:txBody>
      </p:sp>
      <p:pic>
        <p:nvPicPr>
          <p:cNvPr id="1026" name="Picture 2" descr="https://miro.medium.com/fit/c/1838/551/1*XbuW8WuRrAY5pC4t-9DZAQ.jpeg">
            <a:extLst>
              <a:ext uri="{FF2B5EF4-FFF2-40B4-BE49-F238E27FC236}">
                <a16:creationId xmlns:a16="http://schemas.microsoft.com/office/drawing/2014/main" id="{09DFD051-4B35-4096-A083-41704D1C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286000"/>
            <a:ext cx="1067449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2DB2-BF91-4149-8C97-7B87E86B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2588-DD74-414A-A95F-86484E238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feature detectors/ filters to get feature maps</a:t>
            </a:r>
          </a:p>
          <a:p>
            <a:r>
              <a:rPr lang="en-US" dirty="0"/>
              <a:t>Rectifier applied to feature maps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increase non-linearity in images</a:t>
            </a:r>
          </a:p>
        </p:txBody>
      </p:sp>
    </p:spTree>
    <p:extLst>
      <p:ext uri="{BB962C8B-B14F-4D97-AF65-F5344CB8AC3E}">
        <p14:creationId xmlns:p14="http://schemas.microsoft.com/office/powerpoint/2010/main" val="15542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D24-EADF-4476-A5BF-CC39BB5A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F876-42B4-4CCE-87FA-B3502A4C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08" y="2209798"/>
            <a:ext cx="9560608" cy="33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slides.potx" id="{F67263A8-1AB1-4C27-90C5-8DFF5AB0A457}" vid="{97C8510C-5076-4DB0-83F7-452F3E0654A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slides</Template>
  <TotalTime>10094</TotalTime>
  <Words>693</Words>
  <Application>Microsoft Office PowerPoint</Application>
  <PresentationFormat>Custom</PresentationFormat>
  <Paragraphs>125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Palatino Linotype</vt:lpstr>
      <vt:lpstr>Geometric design template</vt:lpstr>
      <vt:lpstr>Recognizing Lost Dogs</vt:lpstr>
      <vt:lpstr>Project Description</vt:lpstr>
      <vt:lpstr>Project Requirements</vt:lpstr>
      <vt:lpstr>Completed Requirements</vt:lpstr>
      <vt:lpstr>General Steps</vt:lpstr>
      <vt:lpstr>Deep Learning – Convolutional Neural Network</vt:lpstr>
      <vt:lpstr>CNN Diagram</vt:lpstr>
      <vt:lpstr>Convolution Layer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Pooling Layer</vt:lpstr>
      <vt:lpstr>Max Pooling Example</vt:lpstr>
      <vt:lpstr>Max Pooling Example</vt:lpstr>
      <vt:lpstr>Max Pooling Example</vt:lpstr>
      <vt:lpstr>Max Pooling Example</vt:lpstr>
      <vt:lpstr>Flattening</vt:lpstr>
      <vt:lpstr>Fully Connected and Dropout Layers</vt:lpstr>
      <vt:lpstr>Output Layer</vt:lpstr>
      <vt:lpstr>Training a CNN</vt:lpstr>
      <vt:lpstr>My Convolutional Neural Network</vt:lpstr>
      <vt:lpstr>Demonstration</vt:lpstr>
      <vt:lpstr>Learning Techniques and Resources</vt:lpstr>
      <vt:lpstr>CS Classes</vt:lpstr>
      <vt:lpstr>Extensions</vt:lpstr>
      <vt:lpstr>Questions</vt:lpstr>
      <vt:lpstr>Picture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Lost Dogs</dc:title>
  <dc:creator>Joseph Mohr</dc:creator>
  <cp:lastModifiedBy>Joseph Mohr</cp:lastModifiedBy>
  <cp:revision>40</cp:revision>
  <dcterms:created xsi:type="dcterms:W3CDTF">2019-04-18T01:33:01Z</dcterms:created>
  <dcterms:modified xsi:type="dcterms:W3CDTF">2019-04-25T01:47:17Z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