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Economica"/>
      <p:regular r:id="rId23"/>
      <p:bold r:id="rId24"/>
      <p:italic r:id="rId25"/>
      <p:boldItalic r:id="rId26"/>
    </p:embeddedFont>
    <p:embeddedFont>
      <p:font typeface="Roboto"/>
      <p:regular r:id="rId27"/>
      <p:bold r:id="rId28"/>
      <p:italic r:id="rId29"/>
      <p:boldItalic r:id="rId30"/>
    </p:embeddedFont>
    <p:embeddedFont>
      <p:font typeface="Merriweather"/>
      <p:regular r:id="rId31"/>
      <p:bold r:id="rId32"/>
      <p:italic r:id="rId33"/>
      <p:boldItalic r:id="rId34"/>
    </p:embeddedFont>
    <p:embeddedFont>
      <p:font typeface="Open Sans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Economica-bold.fntdata"/><Relationship Id="rId23" Type="http://schemas.openxmlformats.org/officeDocument/2006/relationships/font" Target="fonts/Economic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conomica-boldItalic.fntdata"/><Relationship Id="rId25" Type="http://schemas.openxmlformats.org/officeDocument/2006/relationships/font" Target="fonts/Economica-italic.fntdata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erriweather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33" Type="http://schemas.openxmlformats.org/officeDocument/2006/relationships/font" Target="fonts/Merriweather-italic.fntdata"/><Relationship Id="rId10" Type="http://schemas.openxmlformats.org/officeDocument/2006/relationships/slide" Target="slides/slide5.xml"/><Relationship Id="rId32" Type="http://schemas.openxmlformats.org/officeDocument/2006/relationships/font" Target="fonts/Merriweather-bold.fntdata"/><Relationship Id="rId13" Type="http://schemas.openxmlformats.org/officeDocument/2006/relationships/slide" Target="slides/slide8.xml"/><Relationship Id="rId35" Type="http://schemas.openxmlformats.org/officeDocument/2006/relationships/font" Target="fonts/OpenSans-regular.fntdata"/><Relationship Id="rId12" Type="http://schemas.openxmlformats.org/officeDocument/2006/relationships/slide" Target="slides/slide7.xml"/><Relationship Id="rId34" Type="http://schemas.openxmlformats.org/officeDocument/2006/relationships/font" Target="fonts/Merriweather-boldItalic.fntdata"/><Relationship Id="rId15" Type="http://schemas.openxmlformats.org/officeDocument/2006/relationships/slide" Target="slides/slide10.xml"/><Relationship Id="rId37" Type="http://schemas.openxmlformats.org/officeDocument/2006/relationships/font" Target="fonts/OpenSans-italic.fntdata"/><Relationship Id="rId14" Type="http://schemas.openxmlformats.org/officeDocument/2006/relationships/slide" Target="slides/slide9.xml"/><Relationship Id="rId36" Type="http://schemas.openxmlformats.org/officeDocument/2006/relationships/font" Target="fonts/OpenSans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OpenSans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6cd52505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6cd52505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6cd525057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6cd525057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6cd52505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6cd52505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6cd52505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6cd52505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6cd525057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6cd525057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6cd525057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6cd525057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6cd525057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6cd525057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6cd52505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6cd52505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6c32ec869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6c32ec869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6c32ec869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6c32ec869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6c32ec869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6c32ec869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6c32ec869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6c32ec869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6c32ec869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6c32ec869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6cd52505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6cd52505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Originally had to click 1 pixel in a sea of thousands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6cd5250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6cd5250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6cd525057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6cd52505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redblobgames.com/articles/visibility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Security Camera Placement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Trever Schaut, 2019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Maintaining the percentage</a:t>
            </a:r>
            <a:endParaRPr/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 had the amount of zeros so once I manipulate the array with my cover function it’s as easy as reading the amount of pixels changed and doing some basic math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Exceptions</a:t>
            </a:r>
            <a:endParaRPr/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latin typeface="Merriweather"/>
                <a:ea typeface="Merriweather"/>
                <a:cs typeface="Merriweather"/>
                <a:sym typeface="Merriweather"/>
              </a:rPr>
              <a:t>Given coordinates of an object (the mouse, a touch, an intruder), which camera(s) sees it?</a:t>
            </a:r>
            <a:endParaRPr b="1"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latin typeface="Merriweather"/>
                <a:ea typeface="Merriweather"/>
                <a:cs typeface="Merriweather"/>
                <a:sym typeface="Merriweather"/>
              </a:rPr>
              <a:t>Implement an algorithm that programmatically computes the minimum number of cameras needed and their locations.</a:t>
            </a:r>
            <a:endParaRPr b="1" sz="12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4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 Concepts</a:t>
            </a:r>
            <a:endParaRPr/>
          </a:p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 Programming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Data Structures - arrays/lists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Dark GDK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Software Engineering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Experimenting</a:t>
            </a:r>
            <a:endParaRPr/>
          </a:p>
        </p:txBody>
      </p:sp>
      <p:sp>
        <p:nvSpPr>
          <p:cNvPr id="146" name="Google Shape;146;p2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Messagebox.Show()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Writing to the console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3297150" y="3119800"/>
            <a:ext cx="2549700" cy="82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DEMO TIME</a:t>
            </a:r>
            <a:endParaRPr sz="9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Strategies</a:t>
            </a:r>
            <a:endParaRPr/>
          </a:p>
        </p:txBody>
      </p:sp>
      <p:sp>
        <p:nvSpPr>
          <p:cNvPr id="157" name="Google Shape;157;p27"/>
          <p:cNvSpPr txBox="1"/>
          <p:nvPr>
            <p:ph idx="1" type="body"/>
          </p:nvPr>
        </p:nvSpPr>
        <p:spPr>
          <a:xfrm>
            <a:off x="311700" y="1225225"/>
            <a:ext cx="67857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 and try again (car rides and hot showers help when stuck)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Dr. McVey and Dr. Pankratz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Youtube tutorials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Stack Overflow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Red Blob Games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Extensions	</a:t>
            </a:r>
            <a:endParaRPr/>
          </a:p>
        </p:txBody>
      </p:sp>
      <p:sp>
        <p:nvSpPr>
          <p:cNvPr id="163" name="Google Shape;163;p28"/>
          <p:cNvSpPr txBox="1"/>
          <p:nvPr>
            <p:ph idx="1" type="body"/>
          </p:nvPr>
        </p:nvSpPr>
        <p:spPr>
          <a:xfrm>
            <a:off x="311700" y="12326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Unity instead (game engine)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Cameras that see outward in a cone rather than 360 degrees (</a:t>
            </a:r>
            <a:r>
              <a:rPr b="1" lang="en" sz="1700">
                <a:latin typeface="Arial"/>
                <a:ea typeface="Arial"/>
                <a:cs typeface="Arial"/>
                <a:sym typeface="Arial"/>
              </a:rPr>
              <a:t>Look up Sundaram Ramaswamy cone vision)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Two bitmaps for smoother running (Thank you Emily)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Curved enclosures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Undo button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title"/>
          </p:nvPr>
        </p:nvSpPr>
        <p:spPr>
          <a:xfrm>
            <a:off x="2818375" y="1305300"/>
            <a:ext cx="4419600" cy="216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latin typeface="Merriweather"/>
                <a:ea typeface="Merriweather"/>
                <a:cs typeface="Merriweather"/>
                <a:sym typeface="Merriweather"/>
              </a:rPr>
              <a:t>Q/A</a:t>
            </a:r>
            <a:endParaRPr sz="12000"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Description: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3F3F3F"/>
                </a:solidFill>
                <a:latin typeface="Merriweather"/>
                <a:ea typeface="Merriweather"/>
                <a:cs typeface="Merriweather"/>
                <a:sym typeface="Merriweather"/>
              </a:rPr>
              <a:t>Develop an application that allows a user to graphically </a:t>
            </a:r>
            <a:endParaRPr b="1" sz="1500">
              <a:solidFill>
                <a:srgbClr val="3F3F3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3F3F3F"/>
                </a:solidFill>
                <a:latin typeface="Merriweather"/>
                <a:ea typeface="Merriweather"/>
                <a:cs typeface="Merriweather"/>
                <a:sym typeface="Merriweather"/>
              </a:rPr>
              <a:t>illustrate the positioning of security cameras to </a:t>
            </a:r>
            <a:endParaRPr b="1" sz="1500">
              <a:solidFill>
                <a:srgbClr val="3F3F3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3F3F3F"/>
                </a:solidFill>
                <a:latin typeface="Merriweather"/>
                <a:ea typeface="Merriweather"/>
                <a:cs typeface="Merriweather"/>
                <a:sym typeface="Merriweather"/>
              </a:rPr>
              <a:t>view all areas of an enclosed location with obstructions.</a:t>
            </a:r>
            <a:endParaRPr sz="3600">
              <a:solidFill>
                <a:srgbClr val="002F4A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1625" lvl="0" marL="457200" rtl="0" algn="l">
              <a:spcBef>
                <a:spcPts val="1000"/>
              </a:spcBef>
              <a:spcAft>
                <a:spcPts val="0"/>
              </a:spcAft>
              <a:buClr>
                <a:srgbClr val="4A86E8"/>
              </a:buClr>
              <a:buSzPts val="1150"/>
              <a:buFont typeface="Merriweather"/>
              <a:buChar char="●"/>
            </a:pPr>
            <a:r>
              <a:rPr b="1" lang="en" sz="1200">
                <a:solidFill>
                  <a:srgbClr val="38761D"/>
                </a:solidFill>
                <a:latin typeface="Merriweather"/>
                <a:ea typeface="Merriweather"/>
                <a:cs typeface="Merriweather"/>
                <a:sym typeface="Merriweather"/>
              </a:rPr>
              <a:t>Allow the user to illustrate the enclosed area</a:t>
            </a:r>
            <a:r>
              <a:rPr b="1" lang="en" sz="1200">
                <a:solidFill>
                  <a:srgbClr val="6AA84F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en" sz="1200">
                <a:solidFill>
                  <a:srgbClr val="4A86E8"/>
                </a:solidFill>
                <a:latin typeface="Merriweather"/>
                <a:ea typeface="Merriweather"/>
                <a:cs typeface="Merriweather"/>
                <a:sym typeface="Merriweather"/>
              </a:rPr>
              <a:t>and its obstructions.</a:t>
            </a:r>
            <a:endParaRPr b="1" sz="1200">
              <a:solidFill>
                <a:srgbClr val="4A86E8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150"/>
              <a:buFont typeface="Merriweather"/>
              <a:buChar char="●"/>
            </a:pPr>
            <a:r>
              <a:rPr b="1" lang="en" sz="1200">
                <a:solidFill>
                  <a:srgbClr val="38761D"/>
                </a:solidFill>
                <a:latin typeface="Merriweather"/>
                <a:ea typeface="Merriweather"/>
                <a:cs typeface="Merriweather"/>
                <a:sym typeface="Merriweather"/>
              </a:rPr>
              <a:t>Allow the user to place a camera in the area, illustrating which regions of the enclosure are covered by that camera and reporting what percentage of the region is covered by that camera.</a:t>
            </a:r>
            <a:endParaRPr b="1" sz="1200">
              <a:solidFill>
                <a:srgbClr val="38761D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150"/>
              <a:buFont typeface="Merriweather"/>
              <a:buChar char="●"/>
            </a:pPr>
            <a:r>
              <a:rPr b="1" lang="en" sz="1200">
                <a:solidFill>
                  <a:srgbClr val="38761D"/>
                </a:solidFill>
                <a:latin typeface="Merriweather"/>
                <a:ea typeface="Merriweather"/>
                <a:cs typeface="Merriweather"/>
                <a:sym typeface="Merriweather"/>
              </a:rPr>
              <a:t>Allow the user to move a camera, updating the regions in real time that it sees.</a:t>
            </a:r>
            <a:endParaRPr b="1" sz="1200">
              <a:solidFill>
                <a:srgbClr val="38761D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150"/>
              <a:buFont typeface="Merriweather"/>
              <a:buChar char="●"/>
            </a:pPr>
            <a:r>
              <a:rPr b="1" lang="en" sz="1200">
                <a:solidFill>
                  <a:srgbClr val="38761D"/>
                </a:solidFill>
                <a:latin typeface="Merriweather"/>
                <a:ea typeface="Merriweather"/>
                <a:cs typeface="Merriweather"/>
                <a:sym typeface="Merriweather"/>
              </a:rPr>
              <a:t>Maintain the total area to be covered and the total area currently covered.</a:t>
            </a:r>
            <a:endParaRPr b="1" sz="1200">
              <a:solidFill>
                <a:srgbClr val="38761D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150"/>
              <a:buFont typeface="Merriweather"/>
              <a:buChar char="●"/>
            </a:pPr>
            <a:r>
              <a:rPr b="1" lang="en" sz="1200">
                <a:solidFill>
                  <a:srgbClr val="38761D"/>
                </a:solidFill>
                <a:latin typeface="Merriweather"/>
                <a:ea typeface="Merriweather"/>
                <a:cs typeface="Merriweather"/>
                <a:sym typeface="Merriweather"/>
              </a:rPr>
              <a:t>Consider restrictions as to the placement of cameras.</a:t>
            </a:r>
            <a:endParaRPr b="1" sz="1200">
              <a:solidFill>
                <a:srgbClr val="38761D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1150"/>
              <a:buFont typeface="Merriweather"/>
              <a:buChar char="●"/>
            </a:pPr>
            <a:r>
              <a:rPr b="1" lang="en" sz="1200">
                <a:solidFill>
                  <a:srgbClr val="A61C00"/>
                </a:solidFill>
                <a:latin typeface="Merriweather"/>
                <a:ea typeface="Merriweather"/>
                <a:cs typeface="Merriweather"/>
                <a:sym typeface="Merriweather"/>
              </a:rPr>
              <a:t>Given coordinates of an object (the mouse, a touch, an intruder), which camera(s) sees it?</a:t>
            </a:r>
            <a:endParaRPr b="1" sz="1200">
              <a:solidFill>
                <a:srgbClr val="A61C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1150"/>
              <a:buFont typeface="Merriweather"/>
              <a:buChar char="●"/>
            </a:pPr>
            <a:r>
              <a:rPr b="1" lang="en" sz="1200">
                <a:solidFill>
                  <a:srgbClr val="A61C00"/>
                </a:solidFill>
                <a:latin typeface="Merriweather"/>
                <a:ea typeface="Merriweather"/>
                <a:cs typeface="Merriweather"/>
                <a:sym typeface="Merriweather"/>
              </a:rPr>
              <a:t>Implement an algorithm that programmatically computes the minimum number of cameras needed and their locations.</a:t>
            </a:r>
            <a:endParaRPr b="1" sz="1200">
              <a:solidFill>
                <a:srgbClr val="A61C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4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things first</a:t>
            </a:r>
            <a:endParaRPr/>
          </a:p>
        </p:txBody>
      </p:sp>
      <p:pic>
        <p:nvPicPr>
          <p:cNvPr descr="Image result for funny snow shoveling meme"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6175" y="49500"/>
            <a:ext cx="3709275" cy="571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Drawing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225225"/>
            <a:ext cx="33147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Mouse clicks are recorded into lists of points from which I am able to run through and draw lines between</a:t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4425" y="901775"/>
            <a:ext cx="5284849" cy="306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Placing the goods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225225"/>
            <a:ext cx="30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second thing I tackled was placing cameras within the layout and determining restrictions on them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2975" y="409175"/>
            <a:ext cx="5355300" cy="409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Moving the camera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225225"/>
            <a:ext cx="31665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Accurate (The opposite of Eli)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Put a pixel buffer in place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Mousedown, Mouseup, and Mousemove functions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Real time updates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6825" y="1225225"/>
            <a:ext cx="5167275" cy="29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Steps toward coverage</a:t>
            </a:r>
            <a:endParaRPr/>
          </a:p>
        </p:txBody>
      </p:sp>
      <p:sp>
        <p:nvSpPr>
          <p:cNvPr id="108" name="Google Shape;108;p20"/>
          <p:cNvSpPr txBox="1"/>
          <p:nvPr/>
        </p:nvSpPr>
        <p:spPr>
          <a:xfrm>
            <a:off x="4572000" y="540200"/>
            <a:ext cx="3768600" cy="36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800"/>
              <a:buFont typeface="Roboto"/>
              <a:buChar char="●"/>
            </a:pPr>
            <a:r>
              <a:rPr lang="en" sz="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{0,0,0,0,0,0,0,0,0,0,0,0,0,0,0,0,0,0,0,0,0,0,0,0},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 {0,0,0,0,0,0,0,0,0,0,0,0,0,0,0,0,0,0,0,0,0,0,0,0},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 {0,0,0,0,0,0,0,0,</a:t>
            </a:r>
            <a:r>
              <a:rPr lang="en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1,1,1,1,1,1,</a:t>
            </a: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0,0,0,0,0,0,0,0,0,0},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 {0,0,0,0,0,0,0,0,</a:t>
            </a:r>
            <a:r>
              <a:rPr lang="en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,0,0,0,0,</a:t>
            </a:r>
            <a:r>
              <a:rPr lang="en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,0,0,0,0,0,0,0,0,0,0},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 {0,0,0,0,0,0,0,0,</a:t>
            </a:r>
            <a:r>
              <a:rPr lang="en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,0,</a:t>
            </a: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,0,0,</a:t>
            </a:r>
            <a:r>
              <a:rPr lang="en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,0,0,0,0,0,0,0,0,0,0},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 {0,0,0,0,0,0,0,0,</a:t>
            </a:r>
            <a:r>
              <a:rPr lang="en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,0,0,0,0,</a:t>
            </a:r>
            <a:r>
              <a:rPr lang="en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,0,0,0,0,0,0,0,0,0,0},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 {0,0,0,0,0,0,0,0,</a:t>
            </a:r>
            <a:r>
              <a:rPr lang="en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,0,0,</a:t>
            </a: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,0,</a:t>
            </a:r>
            <a:r>
              <a:rPr lang="en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,0,0,0,0,0,0},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 {0,0,0,0,0,0,0,0,</a:t>
            </a:r>
            <a:r>
              <a:rPr lang="en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,0,0,0,0,0,0,0,0,</a:t>
            </a:r>
            <a:r>
              <a:rPr lang="en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,0,0,0,0,0,0},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 {0,0,0,0,0,0,0,0,</a:t>
            </a:r>
            <a:r>
              <a:rPr lang="en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en" sz="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,0,0,0,0,0,0},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 {0,0,0,0,0,0,0,0,0,0,0,0,0,0,0,0,0,0,0,0,0,0,0,0},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 {0,0,0,0,0,0,0,0,0,0,0,0,0,0,0,0,0,0,0,0,0,0,0,0},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444050" y="1462225"/>
            <a:ext cx="3071400" cy="26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Copy the screen to a bitmap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Use nested for loops with get pixel to populate the array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Count and store the number of 0’s inside the enclosure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Super cover line</a:t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11700" y="1114225"/>
            <a:ext cx="3573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https://www.redblobgames.com/articles/visibility/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By far the hardest part of the project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Tried ray casting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Uses the points to determine the slope and then checks if each pixel along the way is above or below the line</a:t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9450" y="1457863"/>
            <a:ext cx="5175650" cy="22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/>
          <p:nvPr/>
        </p:nvSpPr>
        <p:spPr>
          <a:xfrm>
            <a:off x="4299825" y="1813150"/>
            <a:ext cx="59100" cy="591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1"/>
          <p:cNvSpPr/>
          <p:nvPr/>
        </p:nvSpPr>
        <p:spPr>
          <a:xfrm>
            <a:off x="4542450" y="2046950"/>
            <a:ext cx="59100" cy="591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1"/>
          <p:cNvSpPr/>
          <p:nvPr/>
        </p:nvSpPr>
        <p:spPr>
          <a:xfrm>
            <a:off x="5038200" y="2046950"/>
            <a:ext cx="59100" cy="591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1"/>
          <p:cNvSpPr/>
          <p:nvPr/>
        </p:nvSpPr>
        <p:spPr>
          <a:xfrm>
            <a:off x="4790325" y="2046950"/>
            <a:ext cx="59100" cy="591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1"/>
          <p:cNvSpPr/>
          <p:nvPr/>
        </p:nvSpPr>
        <p:spPr>
          <a:xfrm>
            <a:off x="5279475" y="2304325"/>
            <a:ext cx="59100" cy="591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1"/>
          <p:cNvSpPr/>
          <p:nvPr/>
        </p:nvSpPr>
        <p:spPr>
          <a:xfrm>
            <a:off x="5542875" y="2304325"/>
            <a:ext cx="59100" cy="59100"/>
          </a:xfrm>
          <a:prstGeom prst="ellipse">
            <a:avLst/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