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5" r:id="rId2"/>
    <p:sldId id="310" r:id="rId3"/>
    <p:sldId id="314" r:id="rId4"/>
    <p:sldId id="320" r:id="rId5"/>
    <p:sldId id="323" r:id="rId6"/>
    <p:sldId id="325" r:id="rId7"/>
    <p:sldId id="321" r:id="rId8"/>
    <p:sldId id="322" r:id="rId9"/>
    <p:sldId id="311" r:id="rId10"/>
    <p:sldId id="324" r:id="rId11"/>
    <p:sldId id="326" r:id="rId12"/>
    <p:sldId id="313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</p:sldIdLst>
  <p:sldSz cx="12188825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29" autoAdjust="0"/>
  </p:normalViewPr>
  <p:slideViewPr>
    <p:cSldViewPr showGuides="1">
      <p:cViewPr varScale="1">
        <p:scale>
          <a:sx n="85" d="100"/>
          <a:sy n="85" d="100"/>
        </p:scale>
        <p:origin x="598" y="29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3/28/2019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3/28/2019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3/28/2019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3/28/2019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3/28/2019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3/28/2019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3/28/2019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3/28/2019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3/28/2019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3/28/2019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3/28/2019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Visualization of Convex Hulls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Mike Schiger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762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Construct a Convex Hull from the data points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B9CFD20-7BF4-4B5F-8707-DB793F149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12" y="1295400"/>
            <a:ext cx="2590800" cy="5325535"/>
          </a:xfrm>
        </p:spPr>
      </p:pic>
    </p:spTree>
    <p:extLst>
      <p:ext uri="{BB962C8B-B14F-4D97-AF65-F5344CB8AC3E}">
        <p14:creationId xmlns:p14="http://schemas.microsoft.com/office/powerpoint/2010/main" val="344963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Intersections and Unions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for the fun</a:t>
            </a:r>
          </a:p>
        </p:txBody>
      </p:sp>
    </p:spTree>
    <p:extLst>
      <p:ext uri="{BB962C8B-B14F-4D97-AF65-F5344CB8AC3E}">
        <p14:creationId xmlns:p14="http://schemas.microsoft.com/office/powerpoint/2010/main" val="156543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3" y="381000"/>
            <a:ext cx="10134602" cy="1371600"/>
          </a:xfrm>
        </p:spPr>
        <p:txBody>
          <a:bodyPr/>
          <a:lstStyle/>
          <a:p>
            <a:r>
              <a:rPr lang="en-US" dirty="0"/>
              <a:t>Union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C063A1-ABF4-449F-AE0B-7236C45C3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612" y="1905001"/>
            <a:ext cx="6172199" cy="4114800"/>
          </a:xfrm>
        </p:spPr>
        <p:txBody>
          <a:bodyPr/>
          <a:lstStyle/>
          <a:p>
            <a:r>
              <a:rPr lang="en-US" dirty="0"/>
              <a:t>The union of two convex hulls is not convex</a:t>
            </a:r>
          </a:p>
          <a:p>
            <a:pPr lvl="1"/>
            <a:r>
              <a:rPr lang="en-US" dirty="0"/>
              <a:t>It is therefore necessary to recompute the convex hull after combining them</a:t>
            </a:r>
          </a:p>
          <a:p>
            <a:r>
              <a:rPr lang="en-US" dirty="0"/>
              <a:t>Let’s say hypothetically we have two convex hulls we want to find the union of</a:t>
            </a:r>
          </a:p>
          <a:p>
            <a:pPr marL="231775" lvl="1" indent="0">
              <a:buNone/>
            </a:pP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E927C91-15DE-4607-94C0-45964961F5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12" y="381000"/>
            <a:ext cx="2971800" cy="6106887"/>
          </a:xfrm>
        </p:spPr>
      </p:pic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381000"/>
            <a:ext cx="10058402" cy="1371600"/>
          </a:xfrm>
        </p:spPr>
        <p:txBody>
          <a:bodyPr/>
          <a:lstStyle/>
          <a:p>
            <a:r>
              <a:rPr lang="en-US" dirty="0"/>
              <a:t>Union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C063A1-ABF4-449F-AE0B-7236C45C3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812" y="1905001"/>
            <a:ext cx="6476999" cy="4114800"/>
          </a:xfrm>
        </p:spPr>
        <p:txBody>
          <a:bodyPr/>
          <a:lstStyle/>
          <a:p>
            <a:r>
              <a:rPr lang="en-US" dirty="0"/>
              <a:t>To find the union I add non-repeating points to a List</a:t>
            </a:r>
          </a:p>
          <a:p>
            <a:pPr lvl="1"/>
            <a:r>
              <a:rPr lang="en-US" dirty="0"/>
              <a:t>Remember the union of convex hulls is not a convex hull</a:t>
            </a:r>
          </a:p>
          <a:p>
            <a:pPr lvl="1"/>
            <a:endParaRPr lang="en-US" dirty="0"/>
          </a:p>
          <a:p>
            <a:r>
              <a:rPr lang="en-US" dirty="0"/>
              <a:t>Once I get all the necessary points I construct the convex hull from these points</a:t>
            </a:r>
          </a:p>
          <a:p>
            <a:pPr marL="231775" lvl="1" indent="0">
              <a:buNone/>
            </a:pP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02D457E-EFF4-4BEB-B3CE-B1697AE2CF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412" y="473964"/>
            <a:ext cx="2907357" cy="5974461"/>
          </a:xfrm>
        </p:spPr>
      </p:pic>
    </p:spTree>
    <p:extLst>
      <p:ext uri="{BB962C8B-B14F-4D97-AF65-F5344CB8AC3E}">
        <p14:creationId xmlns:p14="http://schemas.microsoft.com/office/powerpoint/2010/main" val="239208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3" y="381000"/>
            <a:ext cx="10134602" cy="1371600"/>
          </a:xfrm>
        </p:spPr>
        <p:txBody>
          <a:bodyPr/>
          <a:lstStyle/>
          <a:p>
            <a:r>
              <a:rPr lang="en-US" dirty="0"/>
              <a:t>Intersection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C063A1-ABF4-449F-AE0B-7236C45C3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612" y="1905001"/>
            <a:ext cx="6172199" cy="4114800"/>
          </a:xfrm>
        </p:spPr>
        <p:txBody>
          <a:bodyPr/>
          <a:lstStyle/>
          <a:p>
            <a:r>
              <a:rPr lang="en-US" dirty="0"/>
              <a:t>The intersection of a convex hull can be interpreted in two ways</a:t>
            </a:r>
          </a:p>
          <a:p>
            <a:pPr lvl="1"/>
            <a:r>
              <a:rPr lang="en-US" dirty="0"/>
              <a:t>Common coordinates amongst the convex hulls</a:t>
            </a:r>
          </a:p>
          <a:p>
            <a:pPr lvl="1"/>
            <a:r>
              <a:rPr lang="en-US" dirty="0"/>
              <a:t>Overlapping regions of the convex hulls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231775" lvl="1" indent="0">
              <a:buNone/>
            </a:pP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2BB7693-87DC-439C-BBDE-B36A286F95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12" y="381000"/>
            <a:ext cx="2971799" cy="6106885"/>
          </a:xfrm>
        </p:spPr>
      </p:pic>
    </p:spTree>
    <p:extLst>
      <p:ext uri="{BB962C8B-B14F-4D97-AF65-F5344CB8AC3E}">
        <p14:creationId xmlns:p14="http://schemas.microsoft.com/office/powerpoint/2010/main" val="164354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3" y="381000"/>
            <a:ext cx="10134602" cy="1371600"/>
          </a:xfrm>
        </p:spPr>
        <p:txBody>
          <a:bodyPr/>
          <a:lstStyle/>
          <a:p>
            <a:r>
              <a:rPr lang="en-US" dirty="0"/>
              <a:t>Intersection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C063A1-ABF4-449F-AE0B-7236C45C3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612" y="1905001"/>
            <a:ext cx="6172199" cy="4114800"/>
          </a:xfrm>
        </p:spPr>
        <p:txBody>
          <a:bodyPr/>
          <a:lstStyle/>
          <a:p>
            <a:r>
              <a:rPr lang="en-US" dirty="0"/>
              <a:t>Computing the overlapping area is complex</a:t>
            </a:r>
          </a:p>
          <a:p>
            <a:pPr lvl="1"/>
            <a:r>
              <a:rPr lang="en-US" dirty="0"/>
              <a:t>Actually a Topology problem</a:t>
            </a:r>
          </a:p>
          <a:p>
            <a:pPr lvl="1"/>
            <a:r>
              <a:rPr lang="en-US" dirty="0"/>
              <a:t>To accomplish this task I use the JTS Topology suite</a:t>
            </a:r>
          </a:p>
          <a:p>
            <a:pPr lvl="2"/>
            <a:r>
              <a:rPr lang="en-US" dirty="0"/>
              <a:t>Open source Java Library</a:t>
            </a:r>
          </a:p>
          <a:p>
            <a:pPr lvl="2"/>
            <a:r>
              <a:rPr lang="en-US" dirty="0"/>
              <a:t>Used by professionals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231775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D20860-1C0D-47B6-AB1A-465776389C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12" y="419100"/>
            <a:ext cx="2971800" cy="610688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5A38DE9-426A-47CC-9855-6A50AE11FE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14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Compute the Area of a convex hull</a:t>
            </a:r>
          </a:p>
        </p:txBody>
      </p:sp>
    </p:spTree>
    <p:extLst>
      <p:ext uri="{BB962C8B-B14F-4D97-AF65-F5344CB8AC3E}">
        <p14:creationId xmlns:p14="http://schemas.microsoft.com/office/powerpoint/2010/main" val="233024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3" y="381000"/>
            <a:ext cx="10134602" cy="1371600"/>
          </a:xfrm>
        </p:spPr>
        <p:txBody>
          <a:bodyPr/>
          <a:lstStyle/>
          <a:p>
            <a:r>
              <a:rPr lang="en-US" dirty="0"/>
              <a:t>Area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C063A1-ABF4-449F-AE0B-7236C45C3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612" y="1905001"/>
            <a:ext cx="6172199" cy="4114800"/>
          </a:xfrm>
        </p:spPr>
        <p:txBody>
          <a:bodyPr/>
          <a:lstStyle/>
          <a:p>
            <a:r>
              <a:rPr lang="en-US" dirty="0"/>
              <a:t>Finding the area of a Convex Hull is rather simple</a:t>
            </a:r>
          </a:p>
          <a:p>
            <a:pPr lvl="1"/>
            <a:r>
              <a:rPr lang="en-US" dirty="0"/>
              <a:t>To ensure the greatest accuracy possible I enlist the help of Google Maps API’s built in area function</a:t>
            </a:r>
          </a:p>
          <a:p>
            <a:pPr lvl="1"/>
            <a:r>
              <a:rPr lang="en-US" dirty="0"/>
              <a:t>Area is reported as square kilometers…since we are in the United States I convert it to square miles</a:t>
            </a:r>
          </a:p>
          <a:p>
            <a:pPr marL="231775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D72058-8BBA-4840-8025-6A54EC5112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12" y="375556"/>
            <a:ext cx="2971801" cy="610688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DCC9CD-3520-4F7F-A162-5110D74D6E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604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Time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does my App Function</a:t>
            </a:r>
          </a:p>
        </p:txBody>
      </p:sp>
    </p:spTree>
    <p:extLst>
      <p:ext uri="{BB962C8B-B14F-4D97-AF65-F5344CB8AC3E}">
        <p14:creationId xmlns:p14="http://schemas.microsoft.com/office/powerpoint/2010/main" val="2428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Disease outbreak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Build Containment area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Determine the hospitals in the containment area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Hospitals closer to the weighted center should be sent </a:t>
            </a:r>
            <a:r>
              <a:rPr lang="en-US"/>
              <a:t>more supplies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8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Phases of the App Development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Capture the user’s location in the background at defined intervals</a:t>
            </a:r>
          </a:p>
          <a:p>
            <a:pPr>
              <a:lnSpc>
                <a:spcPct val="200000"/>
              </a:lnSpc>
            </a:pPr>
            <a:r>
              <a:rPr lang="en-US" dirty="0"/>
              <a:t>Take these points and construct the convex hull</a:t>
            </a:r>
          </a:p>
          <a:p>
            <a:pPr>
              <a:lnSpc>
                <a:spcPct val="200000"/>
              </a:lnSpc>
            </a:pPr>
            <a:r>
              <a:rPr lang="en-US" dirty="0"/>
              <a:t>Find union and intersection of N convex hulls</a:t>
            </a:r>
          </a:p>
          <a:p>
            <a:pPr>
              <a:lnSpc>
                <a:spcPct val="200000"/>
              </a:lnSpc>
            </a:pPr>
            <a:r>
              <a:rPr lang="en-US" dirty="0"/>
              <a:t>Find area of a convex hull</a:t>
            </a: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Listening!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403291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 Me Your Location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Capturing the locations</a:t>
            </a:r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Capture the User’s location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 err="1"/>
              <a:t>LocationRequest</a:t>
            </a:r>
            <a:r>
              <a:rPr lang="en-US" dirty="0"/>
              <a:t> Object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Sends a request for the current location and calls a callback function once the request has been found.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Cannot use the recommended </a:t>
            </a:r>
            <a:r>
              <a:rPr lang="en-US" b="1" dirty="0" err="1"/>
              <a:t>FusedLocationProviderClient</a:t>
            </a:r>
            <a:endParaRPr lang="en-US" b="1" dirty="0"/>
          </a:p>
          <a:p>
            <a:pPr lvl="1">
              <a:lnSpc>
                <a:spcPct val="100000"/>
              </a:lnSpc>
            </a:pPr>
            <a:r>
              <a:rPr lang="en-US" dirty="0"/>
              <a:t>Does not update location itself but retrieves the location in the cache.</a:t>
            </a:r>
          </a:p>
        </p:txBody>
      </p:sp>
    </p:spTree>
    <p:extLst>
      <p:ext uri="{BB962C8B-B14F-4D97-AF65-F5344CB8AC3E}">
        <p14:creationId xmlns:p14="http://schemas.microsoft.com/office/powerpoint/2010/main" val="390784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Capture the User’s location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Automatic Start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Starts at a given time and ends at a given time</a:t>
            </a:r>
          </a:p>
          <a:p>
            <a:pPr>
              <a:lnSpc>
                <a:spcPct val="100000"/>
              </a:lnSpc>
            </a:pPr>
            <a:r>
              <a:rPr lang="en-US" dirty="0"/>
              <a:t>Timed Manual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Start anytime and record for a given amount of time</a:t>
            </a:r>
          </a:p>
          <a:p>
            <a:pPr>
              <a:lnSpc>
                <a:spcPct val="100000"/>
              </a:lnSpc>
            </a:pPr>
            <a:r>
              <a:rPr lang="en-US" dirty="0"/>
              <a:t>Fully Manual	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Start recording and do not end until explicitly told to stop</a:t>
            </a:r>
          </a:p>
          <a:p>
            <a:pPr>
              <a:lnSpc>
                <a:spcPct val="100000"/>
              </a:lnSpc>
            </a:pPr>
            <a:r>
              <a:rPr lang="en-US" dirty="0"/>
              <a:t>Capture a single point</a:t>
            </a:r>
          </a:p>
        </p:txBody>
      </p:sp>
    </p:spTree>
    <p:extLst>
      <p:ext uri="{BB962C8B-B14F-4D97-AF65-F5344CB8AC3E}">
        <p14:creationId xmlns:p14="http://schemas.microsoft.com/office/powerpoint/2010/main" val="386479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the Dots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Constructing the convex hull</a:t>
            </a:r>
          </a:p>
        </p:txBody>
      </p:sp>
    </p:spTree>
    <p:extLst>
      <p:ext uri="{BB962C8B-B14F-4D97-AF65-F5344CB8AC3E}">
        <p14:creationId xmlns:p14="http://schemas.microsoft.com/office/powerpoint/2010/main" val="235240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Algorithm Used to Construct the Convex Hull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/>
              <a:t>Andrew's Monotone Chain Convex Hull Algorithm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Build’s the convex hull in two phases: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Upper convex hull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Lower convex hull</a:t>
            </a:r>
          </a:p>
          <a:p>
            <a:pPr lvl="2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Computes whether a coordinate should be a vertex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For coordinates </a:t>
            </a:r>
            <a:r>
              <a:rPr lang="en-US" i="1" dirty="0"/>
              <a:t>x, y, z, </a:t>
            </a:r>
            <a:r>
              <a:rPr lang="en-US" dirty="0"/>
              <a:t>a coordinate is not a vertex if</a:t>
            </a:r>
            <a:endParaRPr lang="en-US" i="1" dirty="0"/>
          </a:p>
          <a:p>
            <a:pPr marL="4763" indent="0" algn="ctr">
              <a:lnSpc>
                <a:spcPct val="100000"/>
              </a:lnSpc>
              <a:buNone/>
            </a:pPr>
            <a:r>
              <a:rPr lang="en-US" i="1" dirty="0"/>
              <a:t>[(</a:t>
            </a:r>
            <a:r>
              <a:rPr lang="en-US" i="1" dirty="0" err="1"/>
              <a:t>q.x</a:t>
            </a:r>
            <a:r>
              <a:rPr lang="en-US" i="1" dirty="0"/>
              <a:t> - </a:t>
            </a:r>
            <a:r>
              <a:rPr lang="en-US" i="1" dirty="0" err="1"/>
              <a:t>r.x</a:t>
            </a:r>
            <a:r>
              <a:rPr lang="en-US" i="1" dirty="0"/>
              <a:t>) * (</a:t>
            </a:r>
            <a:r>
              <a:rPr lang="en-US" i="1" dirty="0" err="1"/>
              <a:t>p.y</a:t>
            </a:r>
            <a:r>
              <a:rPr lang="en-US" i="1" dirty="0"/>
              <a:t> - </a:t>
            </a:r>
            <a:r>
              <a:rPr lang="en-US" i="1" dirty="0" err="1"/>
              <a:t>r.y</a:t>
            </a:r>
            <a:r>
              <a:rPr lang="en-US" i="1" dirty="0"/>
              <a:t>)] &gt;= [(</a:t>
            </a:r>
            <a:r>
              <a:rPr lang="en-US" i="1" dirty="0" err="1"/>
              <a:t>q.y</a:t>
            </a:r>
            <a:r>
              <a:rPr lang="en-US" i="1" dirty="0"/>
              <a:t> - </a:t>
            </a:r>
            <a:r>
              <a:rPr lang="en-US" i="1" dirty="0" err="1"/>
              <a:t>r.y</a:t>
            </a:r>
            <a:r>
              <a:rPr lang="en-US" i="1" dirty="0"/>
              <a:t>) * (</a:t>
            </a:r>
            <a:r>
              <a:rPr lang="en-US" i="1" dirty="0" err="1"/>
              <a:t>p.x</a:t>
            </a:r>
            <a:r>
              <a:rPr lang="en-US" i="1" dirty="0"/>
              <a:t> - </a:t>
            </a:r>
            <a:r>
              <a:rPr lang="en-US" i="1" dirty="0" err="1"/>
              <a:t>r.x</a:t>
            </a:r>
            <a:r>
              <a:rPr lang="en-US" i="1" dirty="0"/>
              <a:t>)]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B1570E-23A0-4A3A-81C8-36240AE80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(q.x - r.x) * (p.y - r.y) &gt;= (q.y - r.y) * (p.x - r.x)</a:t>
            </a:r>
            <a:r>
              <a:rPr kumimoji="0" lang="en-US" altLang="en-US" sz="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D9E4A1-1EAF-419D-BE20-18778A372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(q.x - r.x) * (p.y - r.y) &gt;= (q.y - r.y) * (p.x - r.x)</a:t>
            </a:r>
            <a:r>
              <a:rPr kumimoji="0" lang="en-US" altLang="en-US" sz="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49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Algorithm Used to Construct the Convex Hull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B1570E-23A0-4A3A-81C8-36240AE80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(q.x - r.x) * (p.y - r.y) &gt;= (q.y - r.y) * (p.x - r.x)</a:t>
            </a:r>
            <a:r>
              <a:rPr kumimoji="0" lang="en-US" altLang="en-US" sz="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D9E4A1-1EAF-419D-BE20-18778A372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(q.x - r.x) * (p.y - r.y) &gt;= (q.y - r.y) * (p.x - r.x)</a:t>
            </a:r>
            <a:r>
              <a:rPr kumimoji="0" lang="en-US" altLang="en-US" sz="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DA6E9E7-811C-48AC-837B-4DBA2740B03F}"/>
              </a:ext>
            </a:extLst>
          </p:cNvPr>
          <p:cNvSpPr/>
          <p:nvPr/>
        </p:nvSpPr>
        <p:spPr>
          <a:xfrm>
            <a:off x="2208212" y="5105401"/>
            <a:ext cx="457200" cy="457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B0BF278-C84E-4B38-AA42-E7BC8A6CCDA2}"/>
              </a:ext>
            </a:extLst>
          </p:cNvPr>
          <p:cNvSpPr/>
          <p:nvPr/>
        </p:nvSpPr>
        <p:spPr>
          <a:xfrm>
            <a:off x="1674812" y="3733800"/>
            <a:ext cx="457200" cy="457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7416DEF-DAB3-40BB-B9CB-D78548506D23}"/>
              </a:ext>
            </a:extLst>
          </p:cNvPr>
          <p:cNvSpPr/>
          <p:nvPr/>
        </p:nvSpPr>
        <p:spPr>
          <a:xfrm>
            <a:off x="2206624" y="2362200"/>
            <a:ext cx="457200" cy="457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5843BDE-7881-4443-9896-87204C4692C4}"/>
              </a:ext>
            </a:extLst>
          </p:cNvPr>
          <p:cNvSpPr/>
          <p:nvPr/>
        </p:nvSpPr>
        <p:spPr>
          <a:xfrm>
            <a:off x="3732212" y="2362199"/>
            <a:ext cx="457200" cy="457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DE8C86C-0C62-4BFB-B3CF-856CDCE417FA}"/>
              </a:ext>
            </a:extLst>
          </p:cNvPr>
          <p:cNvSpPr/>
          <p:nvPr/>
        </p:nvSpPr>
        <p:spPr>
          <a:xfrm>
            <a:off x="7008812" y="5105401"/>
            <a:ext cx="457200" cy="457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DA4A90A-FF95-480A-B938-EBE739C01378}"/>
              </a:ext>
            </a:extLst>
          </p:cNvPr>
          <p:cNvSpPr/>
          <p:nvPr/>
        </p:nvSpPr>
        <p:spPr>
          <a:xfrm>
            <a:off x="7542212" y="3733800"/>
            <a:ext cx="457200" cy="457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4E35F42-AEA1-43C7-B393-3B9213AE879E}"/>
              </a:ext>
            </a:extLst>
          </p:cNvPr>
          <p:cNvSpPr/>
          <p:nvPr/>
        </p:nvSpPr>
        <p:spPr>
          <a:xfrm>
            <a:off x="6627812" y="2362200"/>
            <a:ext cx="457200" cy="457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A3A588C-A902-4106-9322-BF656CC2640B}"/>
              </a:ext>
            </a:extLst>
          </p:cNvPr>
          <p:cNvSpPr/>
          <p:nvPr/>
        </p:nvSpPr>
        <p:spPr>
          <a:xfrm>
            <a:off x="8761412" y="2362199"/>
            <a:ext cx="457200" cy="457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56F941-4ACC-4794-AE12-790C40D16CDE}"/>
              </a:ext>
            </a:extLst>
          </p:cNvPr>
          <p:cNvCxnSpPr>
            <a:cxnSpLocks/>
            <a:stCxn id="4" idx="1"/>
            <a:endCxn id="7" idx="4"/>
          </p:cNvCxnSpPr>
          <p:nvPr/>
        </p:nvCxnSpPr>
        <p:spPr>
          <a:xfrm flipH="1" flipV="1">
            <a:off x="1903412" y="4190999"/>
            <a:ext cx="371755" cy="98135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ECB888C-B54C-4571-80C1-6D7A9724735E}"/>
              </a:ext>
            </a:extLst>
          </p:cNvPr>
          <p:cNvCxnSpPr>
            <a:cxnSpLocks/>
            <a:stCxn id="8" idx="3"/>
            <a:endCxn id="7" idx="0"/>
          </p:cNvCxnSpPr>
          <p:nvPr/>
        </p:nvCxnSpPr>
        <p:spPr>
          <a:xfrm flipH="1">
            <a:off x="1903412" y="2752444"/>
            <a:ext cx="370167" cy="9813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8C97B7-E7CE-416D-9776-3B6C2CD556FA}"/>
              </a:ext>
            </a:extLst>
          </p:cNvPr>
          <p:cNvCxnSpPr>
            <a:cxnSpLocks/>
            <a:stCxn id="9" idx="2"/>
            <a:endCxn id="8" idx="6"/>
          </p:cNvCxnSpPr>
          <p:nvPr/>
        </p:nvCxnSpPr>
        <p:spPr>
          <a:xfrm flipH="1">
            <a:off x="2663824" y="2590799"/>
            <a:ext cx="1068388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9D70CCB-302F-4779-A0D0-23E67166984E}"/>
              </a:ext>
            </a:extLst>
          </p:cNvPr>
          <p:cNvCxnSpPr>
            <a:cxnSpLocks/>
            <a:stCxn id="11" idx="3"/>
            <a:endCxn id="10" idx="1"/>
          </p:cNvCxnSpPr>
          <p:nvPr/>
        </p:nvCxnSpPr>
        <p:spPr>
          <a:xfrm flipH="1">
            <a:off x="7075767" y="4124044"/>
            <a:ext cx="533400" cy="10483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EF0A316-ED67-4AD2-B4B8-F6877EBCE5D2}"/>
              </a:ext>
            </a:extLst>
          </p:cNvPr>
          <p:cNvCxnSpPr>
            <a:cxnSpLocks/>
            <a:stCxn id="11" idx="1"/>
            <a:endCxn id="12" idx="5"/>
          </p:cNvCxnSpPr>
          <p:nvPr/>
        </p:nvCxnSpPr>
        <p:spPr>
          <a:xfrm flipH="1" flipV="1">
            <a:off x="7018057" y="2752444"/>
            <a:ext cx="591110" cy="104831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872BEE3-C6EE-4CC7-BB7D-88B716B4E85C}"/>
              </a:ext>
            </a:extLst>
          </p:cNvPr>
          <p:cNvCxnSpPr>
            <a:cxnSpLocks/>
            <a:stCxn id="15" idx="2"/>
            <a:endCxn id="12" idx="6"/>
          </p:cNvCxnSpPr>
          <p:nvPr/>
        </p:nvCxnSpPr>
        <p:spPr>
          <a:xfrm flipH="1">
            <a:off x="7085012" y="2590799"/>
            <a:ext cx="1676400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3F455D25-120E-4B8C-80F0-56579FAFEA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599" y="4038603"/>
            <a:ext cx="1508188" cy="16001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978A4D9-A80F-4CB3-A57A-7E0D74A1B7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037" y="3962399"/>
            <a:ext cx="1679060" cy="183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6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382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Construct a Convex Hull from the data points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8CA8999-F14E-4709-AD21-E308EC0DC0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1178893"/>
            <a:ext cx="2666999" cy="5482167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778FDC-FC77-4062-AD63-3AAD487F49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2" y="1178895"/>
            <a:ext cx="2666999" cy="5482167"/>
          </a:xfrm>
        </p:spPr>
      </p:pic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112</TotalTime>
  <Words>632</Words>
  <Application>Microsoft Office PowerPoint</Application>
  <PresentationFormat>Custom</PresentationFormat>
  <Paragraphs>81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Arial Unicode MS</vt:lpstr>
      <vt:lpstr>Corbel</vt:lpstr>
      <vt:lpstr>Digital Blue Tunnel 16x9</vt:lpstr>
      <vt:lpstr>Visualization of Convex Hulls</vt:lpstr>
      <vt:lpstr>Phases of the App Development</vt:lpstr>
      <vt:lpstr>Send Me Your Location</vt:lpstr>
      <vt:lpstr>Capture the User’s location</vt:lpstr>
      <vt:lpstr>Capture the User’s location</vt:lpstr>
      <vt:lpstr>Connecting the Dots</vt:lpstr>
      <vt:lpstr>Algorithm Used to Construct the Convex Hull</vt:lpstr>
      <vt:lpstr>Algorithm Used to Construct the Convex Hull</vt:lpstr>
      <vt:lpstr>Construct a Convex Hull from the data points</vt:lpstr>
      <vt:lpstr>Construct a Convex Hull from the data points</vt:lpstr>
      <vt:lpstr>Intersections and Unions</vt:lpstr>
      <vt:lpstr>Union</vt:lpstr>
      <vt:lpstr>Union</vt:lpstr>
      <vt:lpstr>Intersection</vt:lpstr>
      <vt:lpstr>Intersection</vt:lpstr>
      <vt:lpstr>Area</vt:lpstr>
      <vt:lpstr>Area</vt:lpstr>
      <vt:lpstr>Demo Time</vt:lpstr>
      <vt:lpstr>Application</vt:lpstr>
      <vt:lpstr>Thank You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Visualization of Convex Hulls</dc:title>
  <dc:creator>Michael Schirger</dc:creator>
  <cp:lastModifiedBy>Michael Schirger</cp:lastModifiedBy>
  <cp:revision>11</cp:revision>
  <dcterms:created xsi:type="dcterms:W3CDTF">2019-03-27T00:02:14Z</dcterms:created>
  <dcterms:modified xsi:type="dcterms:W3CDTF">2019-03-28T14:26:11Z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