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3" r:id="rId3"/>
    <p:sldId id="263" r:id="rId4"/>
    <p:sldId id="264" r:id="rId5"/>
    <p:sldId id="265" r:id="rId6"/>
    <p:sldId id="266" r:id="rId7"/>
    <p:sldId id="278" r:id="rId8"/>
    <p:sldId id="275" r:id="rId9"/>
    <p:sldId id="274" r:id="rId10"/>
    <p:sldId id="267" r:id="rId11"/>
    <p:sldId id="276" r:id="rId12"/>
    <p:sldId id="268" r:id="rId13"/>
    <p:sldId id="269" r:id="rId14"/>
    <p:sldId id="270" r:id="rId15"/>
    <p:sldId id="271" r:id="rId16"/>
    <p:sldId id="272" r:id="rId17"/>
    <p:sldId id="277" r:id="rId18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4" autoAdjust="0"/>
    <p:restoredTop sz="94660"/>
  </p:normalViewPr>
  <p:slideViewPr>
    <p:cSldViewPr showGuides="1">
      <p:cViewPr varScale="1">
        <p:scale>
          <a:sx n="82" d="100"/>
          <a:sy n="82" d="100"/>
        </p:scale>
        <p:origin x="725" y="5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26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D24A-EF38-4949-81EA-C39AA50871C5}" type="datetime1">
              <a:rPr lang="en-US" smtClean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52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48506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5123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1639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980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A895-DC24-4A80-9E4B-77E8C98B8261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491E-4104-40E9-885C-6629BDFE1DBB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9F328-D78C-4AE3-9BD5-6819CFE7241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0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3FD6-3C14-4BAD-B096-2ECF8D7D1C88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5541-7853-4DCC-906F-39CE0BB88B8E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790FE-2B5A-46A8-B4F6-76CB6FDA68AC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2738-2C3A-4E5B-A4DB-9708318E767B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1C49-F74B-47FE-8050-CE9AAF0717AC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57B2-B504-486D-85D3-4C584AEF2C6C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5C8C5-A9A9-4B3A-B134-0E3A713D185C}" type="datetime1">
              <a:rPr lang="en-US" smtClean="0"/>
              <a:pPr/>
              <a:t>4/24/2019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0574-43A3-46A0-8870-1B2305CBE5B3}" type="datetime1">
              <a:rPr lang="en-US" smtClean="0"/>
              <a:pPr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9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193520" y="914400"/>
            <a:ext cx="4298546" cy="3249131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Puzzle Master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682066" y="4114800"/>
            <a:ext cx="4298546" cy="87104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Emily Simon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3" y="1270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Puzzle Pieces">
            <a:extLst>
              <a:ext uri="{FF2B5EF4-FFF2-40B4-BE49-F238E27FC236}">
                <a16:creationId xmlns:a16="http://schemas.microsoft.com/office/drawing/2014/main" id="{81760C6A-0609-4195-BF9C-748793401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301" y="1295400"/>
            <a:ext cx="3764711" cy="37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241980-5C43-4E0F-9A54-0FC8BB52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It Works – Completing the Puzzle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5701-5F16-4C1C-B7C5-69DBD195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187" y="2133600"/>
            <a:ext cx="8594429" cy="3880773"/>
          </a:xfrm>
        </p:spPr>
        <p:txBody>
          <a:bodyPr>
            <a:normAutofit/>
          </a:bodyPr>
          <a:lstStyle/>
          <a:p>
            <a:r>
              <a:rPr lang="en-US" dirty="0"/>
              <a:t>Events: </a:t>
            </a:r>
            <a:r>
              <a:rPr lang="en-US" dirty="0" err="1"/>
              <a:t>mousedown</a:t>
            </a:r>
            <a:r>
              <a:rPr lang="en-US" dirty="0"/>
              <a:t>, </a:t>
            </a:r>
            <a:r>
              <a:rPr lang="en-US" dirty="0" err="1"/>
              <a:t>mousemove</a:t>
            </a:r>
            <a:r>
              <a:rPr lang="en-US" dirty="0"/>
              <a:t>, </a:t>
            </a:r>
            <a:r>
              <a:rPr lang="en-US" dirty="0" err="1"/>
              <a:t>mouseup</a:t>
            </a:r>
            <a:r>
              <a:rPr lang="en-US" dirty="0"/>
              <a:t>, </a:t>
            </a:r>
            <a:r>
              <a:rPr lang="en-US" dirty="0" err="1"/>
              <a:t>contextmenu</a:t>
            </a:r>
            <a:endParaRPr lang="en-US" dirty="0"/>
          </a:p>
          <a:p>
            <a:r>
              <a:rPr lang="en-US" dirty="0"/>
              <a:t>Redraws with two canvases on </a:t>
            </a:r>
            <a:r>
              <a:rPr lang="en-US" dirty="0" err="1"/>
              <a:t>mousedown</a:t>
            </a:r>
            <a:endParaRPr lang="en-US" dirty="0"/>
          </a:p>
          <a:p>
            <a:r>
              <a:rPr lang="en-US" dirty="0"/>
              <a:t>Find connected pieces</a:t>
            </a:r>
          </a:p>
          <a:p>
            <a:r>
              <a:rPr lang="en-US" dirty="0"/>
              <a:t>Snaps pieces together</a:t>
            </a:r>
          </a:p>
        </p:txBody>
      </p:sp>
    </p:spTree>
    <p:extLst>
      <p:ext uri="{BB962C8B-B14F-4D97-AF65-F5344CB8AC3E}">
        <p14:creationId xmlns:p14="http://schemas.microsoft.com/office/powerpoint/2010/main" val="1818588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6582886-877C-4AEC-A77F-8055EB9A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71A838D-27EA-485C-9A80-DCE624AB3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9">
              <a:extLst>
                <a:ext uri="{FF2B5EF4-FFF2-40B4-BE49-F238E27FC236}">
                  <a16:creationId xmlns:a16="http://schemas.microsoft.com/office/drawing/2014/main" id="{9059F313-A1BB-425E-9626-2BD43CAC6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9ABF76A-A1AE-44BB-9ECB-D55D2FE29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5B6D2EC4-82D3-43B8-82D6-028CB4345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520034CE-71F9-4E0F-94D8-99335CB85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13">
              <a:extLst>
                <a:ext uri="{FF2B5EF4-FFF2-40B4-BE49-F238E27FC236}">
                  <a16:creationId xmlns:a16="http://schemas.microsoft.com/office/drawing/2014/main" id="{1926C6C0-16F7-4CDC-B481-2D19B2F3B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042CE423-CE6E-4EE9-91F2-3E40EFB40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699BB4BD-31D7-434C-A6DB-E2CF3ACF60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3D406B8-656A-4D8B-91D0-BF4202C86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3F4BFB6-D6B8-446C-8E17-3D54DCA9F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7922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57" y="3681413"/>
            <a:ext cx="4762317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436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292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358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420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316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5501" y="-8467"/>
            <a:ext cx="9173324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74471-25D7-420A-8BF1-B9EF5DEA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85" y="1020871"/>
            <a:ext cx="6958946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900">
                <a:solidFill>
                  <a:srgbClr val="FFFFFF"/>
                </a:solidFill>
              </a:rPr>
              <a:t>Demonstration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1475" y="3271511"/>
            <a:ext cx="220660" cy="186390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6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7EF19-FE26-42C9-A017-CAB9D60D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599"/>
            <a:ext cx="3842374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99191-4252-45CD-B8D8-7A62E42E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Save</a:t>
            </a:r>
          </a:p>
          <a:p>
            <a:r>
              <a:rPr lang="en-US">
                <a:solidFill>
                  <a:srgbClr val="FFFFFF"/>
                </a:solidFill>
              </a:rPr>
              <a:t>Show pieces “close” to color</a:t>
            </a:r>
          </a:p>
        </p:txBody>
      </p:sp>
    </p:spTree>
    <p:extLst>
      <p:ext uri="{BB962C8B-B14F-4D97-AF65-F5344CB8AC3E}">
        <p14:creationId xmlns:p14="http://schemas.microsoft.com/office/powerpoint/2010/main" val="573175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FC5F9-BE9F-4890-823B-D690E4E7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599"/>
            <a:ext cx="3842374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Obstacles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3CD84-31DC-4BDF-A048-B2B662836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Canvas library vs. no canvas library</a:t>
            </a:r>
          </a:p>
          <a:p>
            <a:r>
              <a:rPr lang="en-US">
                <a:solidFill>
                  <a:srgbClr val="FFFFFF"/>
                </a:solidFill>
              </a:rPr>
              <a:t>Path drawing</a:t>
            </a:r>
          </a:p>
          <a:p>
            <a:r>
              <a:rPr lang="en-US">
                <a:solidFill>
                  <a:srgbClr val="FFFFFF"/>
                </a:solidFill>
              </a:rPr>
              <a:t>Optimizing canvas rendering</a:t>
            </a:r>
          </a:p>
        </p:txBody>
      </p:sp>
    </p:spTree>
    <p:extLst>
      <p:ext uri="{BB962C8B-B14F-4D97-AF65-F5344CB8AC3E}">
        <p14:creationId xmlns:p14="http://schemas.microsoft.com/office/powerpoint/2010/main" val="2066289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9981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121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1400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3256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2322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384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280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017" y="-8467"/>
            <a:ext cx="5992808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43A874-5F38-4E55-BEC2-937246AE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348" y="609600"/>
            <a:ext cx="4762318" cy="222773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Strategies</a:t>
            </a:r>
          </a:p>
        </p:txBody>
      </p:sp>
      <p:pic>
        <p:nvPicPr>
          <p:cNvPr id="27" name="Graphic 6" descr="Books">
            <a:extLst>
              <a:ext uri="{FF2B5EF4-FFF2-40B4-BE49-F238E27FC236}">
                <a16:creationId xmlns:a16="http://schemas.microsoft.com/office/drawing/2014/main" id="{54D55475-9761-4138-816B-30E741C98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053" y="1545564"/>
            <a:ext cx="3855770" cy="38557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5A28-FC91-45DA-AC12-1974AC88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854" y="2837329"/>
            <a:ext cx="4596932" cy="3317938"/>
          </a:xfrm>
        </p:spPr>
        <p:txBody>
          <a:bodyPr anchor="t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Professors and peers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Stack Overflow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w3schools.com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Looking at similar projects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>
                <a:solidFill>
                  <a:srgbClr val="FFFFFF"/>
                </a:solidFill>
              </a:rPr>
              <a:t>Writing algorithms out by hand</a:t>
            </a:r>
          </a:p>
        </p:txBody>
      </p:sp>
    </p:spTree>
    <p:extLst>
      <p:ext uri="{BB962C8B-B14F-4D97-AF65-F5344CB8AC3E}">
        <p14:creationId xmlns:p14="http://schemas.microsoft.com/office/powerpoint/2010/main" val="76016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81C1-4F11-44F0-A7EF-EB7CBCBC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599"/>
            <a:ext cx="3842374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752A7-580C-4138-9AB9-4E5B970CE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CS 220 – Advanced Data and File Structures</a:t>
            </a:r>
          </a:p>
          <a:p>
            <a:r>
              <a:rPr lang="en-US" dirty="0">
                <a:solidFill>
                  <a:srgbClr val="FFFFFF"/>
                </a:solidFill>
              </a:rPr>
              <a:t>CS 350 – Event programming</a:t>
            </a:r>
          </a:p>
          <a:p>
            <a:r>
              <a:rPr lang="en-US" dirty="0">
                <a:solidFill>
                  <a:srgbClr val="FFFFFF"/>
                </a:solidFill>
              </a:rPr>
              <a:t>CS 322 –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151701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ECDACB-769E-4106-B819-D2FA3ED0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599"/>
            <a:ext cx="3842374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Extensions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D6E0-731E-4087-8DC9-16DC8CFA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Different shaped pieces</a:t>
            </a:r>
          </a:p>
          <a:p>
            <a:r>
              <a:rPr lang="en-US" dirty="0">
                <a:solidFill>
                  <a:srgbClr val="FFFFFF"/>
                </a:solidFill>
              </a:rPr>
              <a:t>Sharing capabilities</a:t>
            </a:r>
          </a:p>
          <a:p>
            <a:r>
              <a:rPr lang="en-US" dirty="0">
                <a:solidFill>
                  <a:srgbClr val="FFFFFF"/>
                </a:solidFill>
              </a:rPr>
              <a:t>Animated images</a:t>
            </a:r>
          </a:p>
          <a:p>
            <a:r>
              <a:rPr lang="en-US" dirty="0">
                <a:solidFill>
                  <a:srgbClr val="FFFFFF"/>
                </a:solidFill>
              </a:rPr>
              <a:t>Sounds</a:t>
            </a:r>
          </a:p>
        </p:txBody>
      </p:sp>
    </p:spTree>
    <p:extLst>
      <p:ext uri="{BB962C8B-B14F-4D97-AF65-F5344CB8AC3E}">
        <p14:creationId xmlns:p14="http://schemas.microsoft.com/office/powerpoint/2010/main" val="35579053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8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4" cy="6866467"/>
            <a:chOff x="0" y="-8467"/>
            <a:chExt cx="12192000" cy="6866467"/>
          </a:xfrm>
        </p:grpSpPr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6A2625-F64E-4DA4-8F08-9C063DC7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41" y="838200"/>
            <a:ext cx="429854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dirty="0"/>
              <a:t>Questions</a:t>
            </a:r>
          </a:p>
        </p:txBody>
      </p:sp>
      <p:sp>
        <p:nvSpPr>
          <p:cNvPr id="24" name="Isosceles Triangle 2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3" y="1270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Graphic 5" descr="Help">
            <a:extLst>
              <a:ext uri="{FF2B5EF4-FFF2-40B4-BE49-F238E27FC236}">
                <a16:creationId xmlns:a16="http://schemas.microsoft.com/office/drawing/2014/main" id="{4627BE2A-D138-4F2A-B98F-DC1E942B1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501" y="1550629"/>
            <a:ext cx="3764711" cy="37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6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9981" y="0"/>
            <a:ext cx="1218883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121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1400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3256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2322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384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1280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017" y="-8467"/>
            <a:ext cx="5992808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3229-7E25-4A16-8E8D-7DD0BCAD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827" y="304800"/>
            <a:ext cx="5280585" cy="222773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</a:rPr>
              <a:t>Project Definition</a:t>
            </a:r>
          </a:p>
        </p:txBody>
      </p:sp>
      <p:pic>
        <p:nvPicPr>
          <p:cNvPr id="7" name="Graphic 6" descr="Puzzle">
            <a:extLst>
              <a:ext uri="{FF2B5EF4-FFF2-40B4-BE49-F238E27FC236}">
                <a16:creationId xmlns:a16="http://schemas.microsoft.com/office/drawing/2014/main" id="{62306F64-CC1C-4E41-B3C4-097C0C569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053" y="1545564"/>
            <a:ext cx="3855770" cy="38557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ACF45-F054-4D91-BD4C-0C95085DB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612" y="2514600"/>
            <a:ext cx="5201574" cy="3317938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dirty="0">
                <a:solidFill>
                  <a:srgbClr val="FFFFFF"/>
                </a:solidFill>
              </a:rPr>
              <a:t>Create an application for jigsaw puzzle addicts that creates fun puzzles and allows you to solve them.</a:t>
            </a:r>
          </a:p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2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90250-F9D6-4C8D-9DE7-01013DD0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599"/>
            <a:ext cx="3457075" cy="554566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 (Part 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EE8EF-BA73-48BF-8BE5-A792B8790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55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1. Create puzzles from galleries of pictures.</a:t>
            </a:r>
          </a:p>
          <a:p>
            <a:r>
              <a:rPr lang="en-US" dirty="0">
                <a:solidFill>
                  <a:srgbClr val="FFFFFF"/>
                </a:solidFill>
              </a:rPr>
              <a:t>2. Select the number of pieces.</a:t>
            </a:r>
          </a:p>
          <a:p>
            <a:r>
              <a:rPr lang="en-US" dirty="0">
                <a:solidFill>
                  <a:srgbClr val="FFFFFF"/>
                </a:solidFill>
              </a:rPr>
              <a:t>3. Snap pieces into place.</a:t>
            </a:r>
          </a:p>
          <a:p>
            <a:r>
              <a:rPr lang="en-US" dirty="0">
                <a:solidFill>
                  <a:srgbClr val="FFFFFF"/>
                </a:solidFill>
              </a:rPr>
              <a:t>4. Animate an auto-solution.</a:t>
            </a:r>
          </a:p>
          <a:p>
            <a:r>
              <a:rPr lang="en-US" dirty="0">
                <a:solidFill>
                  <a:srgbClr val="FFFFFF"/>
                </a:solidFill>
              </a:rPr>
              <a:t>5. Completed puzzle option.</a:t>
            </a:r>
          </a:p>
          <a:p>
            <a:r>
              <a:rPr lang="en-US" dirty="0">
                <a:solidFill>
                  <a:srgbClr val="FFFFFF"/>
                </a:solidFill>
              </a:rPr>
              <a:t>6. Full screen mode.</a:t>
            </a:r>
          </a:p>
          <a:p>
            <a:r>
              <a:rPr lang="en-US" dirty="0">
                <a:solidFill>
                  <a:srgbClr val="FFFFFF"/>
                </a:solidFill>
              </a:rPr>
              <a:t>7. Shuffle the pieces.</a:t>
            </a:r>
          </a:p>
        </p:txBody>
      </p:sp>
    </p:spTree>
    <p:extLst>
      <p:ext uri="{BB962C8B-B14F-4D97-AF65-F5344CB8AC3E}">
        <p14:creationId xmlns:p14="http://schemas.microsoft.com/office/powerpoint/2010/main" val="561330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B01D5-AC3B-4449-A83B-E1100C7E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599"/>
            <a:ext cx="3068464" cy="5545667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Requirements (Part 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B4F5-8475-41EA-A29B-79CC996F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8. Start over.</a:t>
            </a:r>
          </a:p>
          <a:p>
            <a:r>
              <a:rPr lang="en-US" dirty="0">
                <a:solidFill>
                  <a:srgbClr val="C00000"/>
                </a:solidFill>
              </a:rPr>
              <a:t>9. Auto save to return later.</a:t>
            </a:r>
          </a:p>
          <a:p>
            <a:r>
              <a:rPr lang="en-US" dirty="0">
                <a:solidFill>
                  <a:srgbClr val="FFFFFF"/>
                </a:solidFill>
              </a:rPr>
              <a:t>10. Rotate option.</a:t>
            </a:r>
          </a:p>
          <a:p>
            <a:r>
              <a:rPr lang="en-US" dirty="0">
                <a:solidFill>
                  <a:srgbClr val="FFFFFF"/>
                </a:solidFill>
              </a:rPr>
              <a:t>11. Display only edges.</a:t>
            </a:r>
          </a:p>
          <a:p>
            <a:r>
              <a:rPr lang="en-US" dirty="0">
                <a:solidFill>
                  <a:srgbClr val="C00000"/>
                </a:solidFill>
              </a:rPr>
              <a:t>12. Display only pieces that are “close” to a selected color.</a:t>
            </a:r>
          </a:p>
          <a:p>
            <a:r>
              <a:rPr lang="en-US" dirty="0">
                <a:solidFill>
                  <a:srgbClr val="FFC000"/>
                </a:solidFill>
              </a:rPr>
              <a:t>13. Can the app create puzzles more challenging than others?</a:t>
            </a:r>
          </a:p>
          <a:p>
            <a:r>
              <a:rPr lang="en-US" dirty="0">
                <a:solidFill>
                  <a:srgbClr val="FFFFFF"/>
                </a:solidFill>
              </a:rPr>
              <a:t>14. Solution is timed.</a:t>
            </a:r>
          </a:p>
        </p:txBody>
      </p:sp>
    </p:spTree>
    <p:extLst>
      <p:ext uri="{BB962C8B-B14F-4D97-AF65-F5344CB8AC3E}">
        <p14:creationId xmlns:p14="http://schemas.microsoft.com/office/powerpoint/2010/main" val="2936598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2346" y="0"/>
            <a:ext cx="1218882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2486" y="3681413"/>
            <a:ext cx="476231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765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62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4687" y="3048000"/>
            <a:ext cx="3258818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749" y="-8467"/>
            <a:ext cx="2853583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645" y="3589867"/>
            <a:ext cx="1816686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0830" y="-8467"/>
            <a:ext cx="7107995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47C62C-60C7-4775-A357-BA8AE06E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38" y="609599"/>
            <a:ext cx="3842374" cy="554566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84CF-064F-4041-B87A-6D7E391DA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491" y="609600"/>
            <a:ext cx="5509861" cy="554566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Node.js web application</a:t>
            </a:r>
          </a:p>
          <a:p>
            <a:r>
              <a:rPr lang="en-US">
                <a:solidFill>
                  <a:srgbClr val="FFFFFF"/>
                </a:solidFill>
              </a:rPr>
              <a:t>HTML Canvas</a:t>
            </a:r>
          </a:p>
        </p:txBody>
      </p:sp>
    </p:spTree>
    <p:extLst>
      <p:ext uri="{BB962C8B-B14F-4D97-AF65-F5344CB8AC3E}">
        <p14:creationId xmlns:p14="http://schemas.microsoft.com/office/powerpoint/2010/main" val="759617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BF4BA7-BF17-431C-B027-F75F09E5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It Works – Making the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AEA7-9A19-444C-9C6B-A3152551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57" y="2160589"/>
            <a:ext cx="8594429" cy="3880773"/>
          </a:xfrm>
        </p:spPr>
        <p:txBody>
          <a:bodyPr>
            <a:normAutofit/>
          </a:bodyPr>
          <a:lstStyle/>
          <a:p>
            <a:r>
              <a:rPr lang="en-US" dirty="0"/>
              <a:t>Given image and puzzle dimensions, generates puzzle and piece info</a:t>
            </a:r>
          </a:p>
          <a:p>
            <a:pPr lvl="1"/>
            <a:r>
              <a:rPr lang="en-US" dirty="0"/>
              <a:t>Finds best puzzle dimensions</a:t>
            </a:r>
          </a:p>
          <a:p>
            <a:pPr lvl="1"/>
            <a:r>
              <a:rPr lang="en-US" dirty="0"/>
              <a:t>Random position on canvas initially</a:t>
            </a:r>
          </a:p>
          <a:p>
            <a:pPr lvl="1"/>
            <a:r>
              <a:rPr lang="en-US" dirty="0"/>
              <a:t>Random rotation</a:t>
            </a:r>
          </a:p>
          <a:p>
            <a:pPr lvl="1"/>
            <a:r>
              <a:rPr lang="en-US" dirty="0"/>
              <a:t>Random edge type</a:t>
            </a:r>
          </a:p>
          <a:p>
            <a:pPr lvl="1"/>
            <a:r>
              <a:rPr lang="en-US" dirty="0"/>
              <a:t>Random key/lock size and placement</a:t>
            </a:r>
          </a:p>
        </p:txBody>
      </p:sp>
    </p:spTree>
    <p:extLst>
      <p:ext uri="{BB962C8B-B14F-4D97-AF65-F5344CB8AC3E}">
        <p14:creationId xmlns:p14="http://schemas.microsoft.com/office/powerpoint/2010/main" val="654170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BF4BA7-BF17-431C-B027-F75F09E5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Making the Puzzle – Drawing a Piece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AEA7-9A19-444C-9C6B-A3152551F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383" y="2160589"/>
            <a:ext cx="8594429" cy="3880773"/>
          </a:xfrm>
        </p:spPr>
        <p:txBody>
          <a:bodyPr>
            <a:normAutofit/>
          </a:bodyPr>
          <a:lstStyle/>
          <a:p>
            <a:r>
              <a:rPr lang="en-US" dirty="0"/>
              <a:t>Saves canvas state </a:t>
            </a:r>
          </a:p>
          <a:p>
            <a:r>
              <a:rPr lang="en-US" dirty="0"/>
              <a:t>Canvas translated to midpoint of piece and rotated</a:t>
            </a:r>
          </a:p>
          <a:p>
            <a:r>
              <a:rPr lang="en-US" dirty="0"/>
              <a:t>SVG path for each piece</a:t>
            </a:r>
          </a:p>
          <a:p>
            <a:r>
              <a:rPr lang="en-US" dirty="0"/>
              <a:t>Calculates position to place image and clips within piece path</a:t>
            </a:r>
          </a:p>
          <a:p>
            <a:r>
              <a:rPr lang="en-US" dirty="0"/>
              <a:t>Restores canvas state</a:t>
            </a:r>
          </a:p>
        </p:txBody>
      </p:sp>
    </p:spTree>
    <p:extLst>
      <p:ext uri="{BB962C8B-B14F-4D97-AF65-F5344CB8AC3E}">
        <p14:creationId xmlns:p14="http://schemas.microsoft.com/office/powerpoint/2010/main" val="3654053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BF4BA7-BF17-431C-B027-F75F09E5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7" y="609600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Making the Puzzle – Paths and Quadratic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A38AE1-7159-4A06-88C9-8FBCF54A4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66" t="25920" r="54376" b="14436"/>
          <a:stretch/>
        </p:blipFill>
        <p:spPr>
          <a:xfrm>
            <a:off x="1106898" y="1828800"/>
            <a:ext cx="3620682" cy="388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D1BB6F-82BF-4893-BFC3-A796198EF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871" t="25920" r="25185" b="21103"/>
          <a:stretch/>
        </p:blipFill>
        <p:spPr>
          <a:xfrm rot="5400000">
            <a:off x="4857924" y="2550695"/>
            <a:ext cx="3886200" cy="305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9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ttps://www.clipartmax.com/png/middle/21-210001_autism-puzzle-piece-pks-asp-clip-art-at-clipart-library-autism-puzzle.png">
            <a:extLst>
              <a:ext uri="{FF2B5EF4-FFF2-40B4-BE49-F238E27FC236}">
                <a16:creationId xmlns:a16="http://schemas.microsoft.com/office/drawing/2014/main" id="{77AD4C27-1144-4B6E-AFDD-D37C9143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19" b="91713" l="10000" r="90000">
                        <a14:foregroundMark x1="36071" y1="31308" x2="40000" y2="41068"/>
                        <a14:foregroundMark x1="40000" y1="41068" x2="54048" y2="52855"/>
                        <a14:foregroundMark x1="54048" y1="52855" x2="62381" y2="48435"/>
                        <a14:foregroundMark x1="62381" y1="48435" x2="61905" y2="37385"/>
                        <a14:foregroundMark x1="61905" y1="37385" x2="54167" y2="34070"/>
                        <a14:foregroundMark x1="54167" y1="34070" x2="48333" y2="47882"/>
                        <a14:foregroundMark x1="48333" y1="47882" x2="56548" y2="54144"/>
                        <a14:foregroundMark x1="56548" y1="54144" x2="61667" y2="46041"/>
                        <a14:foregroundMark x1="61667" y1="46041" x2="51905" y2="46225"/>
                        <a14:foregroundMark x1="51905" y1="46225" x2="59405" y2="52855"/>
                        <a14:foregroundMark x1="59405" y1="52855" x2="59762" y2="50460"/>
                        <a14:foregroundMark x1="47976" y1="14365" x2="42143" y2="7919"/>
                        <a14:foregroundMark x1="42143" y1="7919" x2="36190" y2="11050"/>
                        <a14:foregroundMark x1="53810" y1="88950" x2="61071" y2="90608"/>
                        <a14:foregroundMark x1="61071" y1="90608" x2="63452" y2="89134"/>
                        <a14:foregroundMark x1="47024" y1="89687" x2="39762" y2="91713"/>
                        <a14:foregroundMark x1="39762" y1="91713" x2="37976" y2="91160"/>
                      </a14:backgroundRemoval>
                    </a14:imgEffect>
                    <a14:imgEffect>
                      <a14:colorTemperature colorTemp="5328"/>
                    </a14:imgEffect>
                    <a14:imgEffect>
                      <a14:saturation sa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82" y="1918561"/>
            <a:ext cx="7113121" cy="3725508"/>
          </a:xfrm>
          <a:prstGeom prst="rect">
            <a:avLst/>
          </a:prstGeom>
          <a:solidFill>
            <a:schemeClr val="bg2"/>
          </a:solidFill>
        </p:spPr>
      </p:pic>
      <p:grpSp>
        <p:nvGrpSpPr>
          <p:cNvPr id="29" name="Group 9">
            <a:extLst>
              <a:ext uri="{FF2B5EF4-FFF2-40B4-BE49-F238E27FC236}">
                <a16:creationId xmlns:a16="http://schemas.microsoft.com/office/drawing/2014/main" id="{648049AD-9827-49E8-8BF5-32E175C8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A99CFD-13BA-4D43-8274-E720ACDBE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946D58D6-64B0-4752-8159-24114F47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C16801F7-F15E-4355-8767-26487BA8B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14FF0578-E224-4225-8396-B99D4881F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4642C0E0-9644-41F1-8CF3-33779AA8A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5F77D9D3-628A-4607-B307-91AAA5603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0600759E-C22E-4F3D-8569-0DE8F1D49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9A4E951D-EAB0-4F6B-84AE-B5B25684F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953BEA8-1B45-419E-BACD-49DB8888B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72B7FA08-1FF3-4AED-B4E9-587D81D6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BF4BA7-BF17-431C-B027-F75F09E5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631" y="429554"/>
            <a:ext cx="8594429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Making the Puzzle – Bezier Curves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2311DF2-B824-404E-8270-B6A71CE23616}"/>
              </a:ext>
            </a:extLst>
          </p:cNvPr>
          <p:cNvSpPr/>
          <p:nvPr/>
        </p:nvSpPr>
        <p:spPr>
          <a:xfrm>
            <a:off x="3732212" y="24384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BEE4576-F882-467E-97BF-FE840DBBC6C6}"/>
              </a:ext>
            </a:extLst>
          </p:cNvPr>
          <p:cNvSpPr/>
          <p:nvPr/>
        </p:nvSpPr>
        <p:spPr>
          <a:xfrm>
            <a:off x="4463732" y="202790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33E200-1E4E-45A3-B96B-9BDD0582234F}"/>
              </a:ext>
            </a:extLst>
          </p:cNvPr>
          <p:cNvSpPr/>
          <p:nvPr/>
        </p:nvSpPr>
        <p:spPr>
          <a:xfrm>
            <a:off x="5351022" y="207362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F484CB8-08AA-4A98-8192-BAE9D73D6FE5}"/>
              </a:ext>
            </a:extLst>
          </p:cNvPr>
          <p:cNvSpPr/>
          <p:nvPr/>
        </p:nvSpPr>
        <p:spPr>
          <a:xfrm>
            <a:off x="5206477" y="239268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4356CA0-42FB-4AE9-A5E2-A2DC9F4B7318}"/>
              </a:ext>
            </a:extLst>
          </p:cNvPr>
          <p:cNvSpPr/>
          <p:nvPr/>
        </p:nvSpPr>
        <p:spPr>
          <a:xfrm>
            <a:off x="4452384" y="3124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441A3CC-34C1-43F2-873C-4E4BA2096EC1}"/>
              </a:ext>
            </a:extLst>
          </p:cNvPr>
          <p:cNvSpPr/>
          <p:nvPr/>
        </p:nvSpPr>
        <p:spPr>
          <a:xfrm>
            <a:off x="6246812" y="3124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CC910CC-E5D0-4EBE-BAD8-77BFF8C1562E}"/>
              </a:ext>
            </a:extLst>
          </p:cNvPr>
          <p:cNvSpPr/>
          <p:nvPr/>
        </p:nvSpPr>
        <p:spPr>
          <a:xfrm>
            <a:off x="5418194" y="207362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5CA03B-1364-4104-8A14-C9571E932F5E}"/>
              </a:ext>
            </a:extLst>
          </p:cNvPr>
          <p:cNvSpPr/>
          <p:nvPr/>
        </p:nvSpPr>
        <p:spPr>
          <a:xfrm>
            <a:off x="5607103" y="239268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53C51A6-8B69-424D-8EEF-03D75BF3CF7E}"/>
              </a:ext>
            </a:extLst>
          </p:cNvPr>
          <p:cNvSpPr/>
          <p:nvPr/>
        </p:nvSpPr>
        <p:spPr>
          <a:xfrm>
            <a:off x="6985115" y="237597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F1F4B97-B3D9-4D96-8DD7-8516CBD9D35D}"/>
              </a:ext>
            </a:extLst>
          </p:cNvPr>
          <p:cNvSpPr/>
          <p:nvPr/>
        </p:nvSpPr>
        <p:spPr>
          <a:xfrm>
            <a:off x="6460172" y="198120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1E2EFF-B1B0-49E4-ABD2-C1D1BB717B04}"/>
              </a:ext>
            </a:extLst>
          </p:cNvPr>
          <p:cNvSpPr txBox="1"/>
          <p:nvPr/>
        </p:nvSpPr>
        <p:spPr>
          <a:xfrm>
            <a:off x="3608162" y="2094648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0947DE0-C864-468B-92C5-7BFD79B71A82}"/>
              </a:ext>
            </a:extLst>
          </p:cNvPr>
          <p:cNvSpPr txBox="1"/>
          <p:nvPr/>
        </p:nvSpPr>
        <p:spPr>
          <a:xfrm>
            <a:off x="4355201" y="1728888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C57CE11-CB96-4AF9-9E25-3D37237A6F97}"/>
              </a:ext>
            </a:extLst>
          </p:cNvPr>
          <p:cNvSpPr txBox="1"/>
          <p:nvPr/>
        </p:nvSpPr>
        <p:spPr>
          <a:xfrm>
            <a:off x="5080466" y="1947446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3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DD3755-BE36-46A1-AFB3-8F10A74F5A8A}"/>
              </a:ext>
            </a:extLst>
          </p:cNvPr>
          <p:cNvSpPr txBox="1"/>
          <p:nvPr/>
        </p:nvSpPr>
        <p:spPr>
          <a:xfrm>
            <a:off x="4941962" y="2256026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475A0C3-A3C6-461B-B5DC-217E705F952C}"/>
              </a:ext>
            </a:extLst>
          </p:cNvPr>
          <p:cNvSpPr txBox="1"/>
          <p:nvPr/>
        </p:nvSpPr>
        <p:spPr>
          <a:xfrm>
            <a:off x="4179877" y="3021944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5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520231-E650-4FFF-A74B-E347BB4A57E1}"/>
              </a:ext>
            </a:extLst>
          </p:cNvPr>
          <p:cNvSpPr txBox="1"/>
          <p:nvPr/>
        </p:nvSpPr>
        <p:spPr>
          <a:xfrm>
            <a:off x="6002426" y="3014246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6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DC18D0-C963-41CA-A3EE-5CBEE6D81B36}"/>
              </a:ext>
            </a:extLst>
          </p:cNvPr>
          <p:cNvSpPr txBox="1"/>
          <p:nvPr/>
        </p:nvSpPr>
        <p:spPr>
          <a:xfrm>
            <a:off x="5620528" y="2249112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7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42D13B3-BA55-49DC-A3CA-84C1D653D00F}"/>
              </a:ext>
            </a:extLst>
          </p:cNvPr>
          <p:cNvSpPr txBox="1"/>
          <p:nvPr/>
        </p:nvSpPr>
        <p:spPr>
          <a:xfrm>
            <a:off x="5458983" y="1947446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8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4C73950-59A7-45D3-9D54-19154EC38297}"/>
              </a:ext>
            </a:extLst>
          </p:cNvPr>
          <p:cNvSpPr txBox="1"/>
          <p:nvPr/>
        </p:nvSpPr>
        <p:spPr>
          <a:xfrm>
            <a:off x="6363264" y="1676400"/>
            <a:ext cx="2443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9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E532D8E-B75C-4431-ABEC-6CA91777F98B}"/>
              </a:ext>
            </a:extLst>
          </p:cNvPr>
          <p:cNvSpPr txBox="1"/>
          <p:nvPr/>
        </p:nvSpPr>
        <p:spPr>
          <a:xfrm>
            <a:off x="6826672" y="2054126"/>
            <a:ext cx="51720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2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344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Trebuchet MS</vt:lpstr>
      <vt:lpstr>Wingdings 3</vt:lpstr>
      <vt:lpstr>Facet</vt:lpstr>
      <vt:lpstr>Puzzle Master </vt:lpstr>
      <vt:lpstr>Project Definition</vt:lpstr>
      <vt:lpstr>Requirements (Part I)</vt:lpstr>
      <vt:lpstr>Requirements (Part II)</vt:lpstr>
      <vt:lpstr>Solution</vt:lpstr>
      <vt:lpstr>How It Works – Making the Puzzle</vt:lpstr>
      <vt:lpstr>Making the Puzzle – Drawing a Piece</vt:lpstr>
      <vt:lpstr>Making the Puzzle – Paths and Quadratic Curves</vt:lpstr>
      <vt:lpstr>Making the Puzzle – Bezier Curves</vt:lpstr>
      <vt:lpstr>How It Works – Completing the Puzzle </vt:lpstr>
      <vt:lpstr>Demonstration</vt:lpstr>
      <vt:lpstr>Exceptions</vt:lpstr>
      <vt:lpstr>Obstacles</vt:lpstr>
      <vt:lpstr>Strategies</vt:lpstr>
      <vt:lpstr>Knowledge</vt:lpstr>
      <vt:lpstr>Extensions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 Master</dc:title>
  <dc:creator>Emily Simon</dc:creator>
  <cp:lastModifiedBy>Emily Simon</cp:lastModifiedBy>
  <cp:revision>14</cp:revision>
  <dcterms:created xsi:type="dcterms:W3CDTF">2019-04-24T02:30:00Z</dcterms:created>
  <dcterms:modified xsi:type="dcterms:W3CDTF">2019-04-25T16:24:12Z</dcterms:modified>
</cp:coreProperties>
</file>