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embeddedFontLst>
    <p:embeddedFont>
      <p:font typeface="Raleway"/>
      <p:regular r:id="rId24"/>
      <p:bold r:id="rId25"/>
      <p:italic r:id="rId26"/>
      <p:boldItalic r:id="rId27"/>
    </p:embeddedFont>
    <p:embeddedFont>
      <p:font typeface="Lato"/>
      <p:regular r:id="rId28"/>
      <p:bold r:id="rId29"/>
      <p:italic r:id="rId30"/>
      <p:boldItalic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Raleway-regular.fntdata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Raleway-italic.fntdata"/><Relationship Id="rId25" Type="http://schemas.openxmlformats.org/officeDocument/2006/relationships/font" Target="fonts/Raleway-bold.fntdata"/><Relationship Id="rId28" Type="http://schemas.openxmlformats.org/officeDocument/2006/relationships/font" Target="fonts/Lato-regular.fntdata"/><Relationship Id="rId27" Type="http://schemas.openxmlformats.org/officeDocument/2006/relationships/font" Target="fonts/Raleway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La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Lato-boldItalic.fntdata"/><Relationship Id="rId30" Type="http://schemas.openxmlformats.org/officeDocument/2006/relationships/font" Target="fonts/Lat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d36ec3525c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d36ec3525c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d694d3177b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d694d3177b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d36301afab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d36301afab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d36301afab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d36301afab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d36301afab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d36301afab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d36301afab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d36301afab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d36301afab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d36301afab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d694d3177b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d694d3177b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d15c4c213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d15c4c213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d36301afab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d36301afab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d36301afab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d36301afab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d36301afab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d36301afab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d36301afab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d36301afab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36ec3525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d36ec3525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d36ec3525c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d36ec3525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d13cae8c92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d13cae8c92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d5f2eb1188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d5f2eb1188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drive.google.com/file/d/1CUN0XLs9vG74kRipq5hrt5ZY5ZYQ2Arp/view" TargetMode="External"/><Relationship Id="rId4" Type="http://schemas.openxmlformats.org/officeDocument/2006/relationships/image" Target="../media/image2.jpg"/><Relationship Id="rId5" Type="http://schemas.openxmlformats.org/officeDocument/2006/relationships/hyperlink" Target="http://drive.google.com/file/d/1Q60tuf3cnvI4VnHrsgCc6icTGQ0Y52WB/view" TargetMode="External"/><Relationship Id="rId6" Type="http://schemas.openxmlformats.org/officeDocument/2006/relationships/image" Target="../media/image8.jpg"/><Relationship Id="rId7" Type="http://schemas.openxmlformats.org/officeDocument/2006/relationships/hyperlink" Target="http://drive.google.com/file/d/1vtwChW2BW6fNxAmoW5YDoSJZak9oLDh7/view" TargetMode="External"/><Relationship Id="rId8" Type="http://schemas.openxmlformats.org/officeDocument/2006/relationships/image" Target="../media/image4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://drive.google.com/file/d/1Yqdnp_-u2YhX75u38iDMYCk1iyDkDwpW/view" TargetMode="External"/><Relationship Id="rId4" Type="http://schemas.openxmlformats.org/officeDocument/2006/relationships/image" Target="../media/image6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www.youtube.com/watch?v=oQLLfeUNsvQ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drive.google.com/file/d/1wLgyM75t4uI0Jvb9ENCGIXbg9YKdVz4z/view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drive.google.com/file/d/1T6rcGlusdyE8-UGagJ07Ufn9qLnWloj7/view" TargetMode="External"/><Relationship Id="rId4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drive.google.com/file/d/1Fvc6xeRZrDDdQ0JPHV5zn462iyiRQEGe/view" TargetMode="External"/><Relationship Id="rId4" Type="http://schemas.openxmlformats.org/officeDocument/2006/relationships/image" Target="../media/image7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drive.google.com/file/d/1ocez0eChld_zbUCrZFM_Bhtq9M6v1jf3/view" TargetMode="External"/><Relationship Id="rId4" Type="http://schemas.openxmlformats.org/officeDocument/2006/relationships/image" Target="../media/image9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VR Air Hockey</a:t>
            </a:r>
            <a:endParaRPr sz="7200"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7" y="38547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By: Myles Cruz</a:t>
            </a:r>
            <a:endParaRPr/>
          </a:p>
        </p:txBody>
      </p:sp>
      <p:sp>
        <p:nvSpPr>
          <p:cNvPr id="88" name="Google Shape;88;p13"/>
          <p:cNvSpPr txBox="1"/>
          <p:nvPr>
            <p:ph idx="1" type="subTitle"/>
          </p:nvPr>
        </p:nvSpPr>
        <p:spPr>
          <a:xfrm>
            <a:off x="729627" y="2751125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CSCI 460 - Capstone Experience - Spring 2021</a:t>
            </a:r>
            <a:endParaRPr sz="19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2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Make it fun, exciting, and simple</a:t>
            </a:r>
            <a:endParaRPr/>
          </a:p>
        </p:txBody>
      </p:sp>
      <p:sp>
        <p:nvSpPr>
          <p:cNvPr id="146" name="Google Shape;146;p22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" sz="1700"/>
              <a:t>Environment</a:t>
            </a:r>
            <a:r>
              <a:rPr lang="en" sz="1700"/>
              <a:t> Design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" sz="1700"/>
              <a:t>User Interface (UI)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" sz="1700"/>
              <a:t>Audio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" sz="1700"/>
              <a:t>Visuals</a:t>
            </a:r>
            <a:endParaRPr sz="17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3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Exceptions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3"/>
          <p:cNvSpPr txBox="1"/>
          <p:nvPr>
            <p:ph idx="1" type="body"/>
          </p:nvPr>
        </p:nvSpPr>
        <p:spPr>
          <a:xfrm>
            <a:off x="729450" y="2078875"/>
            <a:ext cx="3756300" cy="95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" sz="1700"/>
              <a:t>S</a:t>
            </a:r>
            <a:r>
              <a:rPr lang="en" sz="1700"/>
              <a:t>triker and puck collision </a:t>
            </a:r>
            <a:endParaRPr/>
          </a:p>
        </p:txBody>
      </p:sp>
      <p:pic>
        <p:nvPicPr>
          <p:cNvPr id="153" name="Google Shape;153;p23" title="Only_Bottom_Limit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73588" y="2834925"/>
            <a:ext cx="1800425" cy="180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23" title="No_Limitations.mp4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29450" y="2834925"/>
            <a:ext cx="1800425" cy="180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23" title="Height_Limit.mp4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617725" y="2834925"/>
            <a:ext cx="1800425" cy="1800425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23"/>
          <p:cNvSpPr txBox="1"/>
          <p:nvPr/>
        </p:nvSpPr>
        <p:spPr>
          <a:xfrm>
            <a:off x="4572000" y="2078875"/>
            <a:ext cx="41241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Lato"/>
              <a:buChar char="-"/>
            </a:pPr>
            <a:r>
              <a:rPr lang="en" sz="17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CPU and puck interaction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4"/>
          <p:cNvSpPr txBox="1"/>
          <p:nvPr>
            <p:ph type="title"/>
          </p:nvPr>
        </p:nvSpPr>
        <p:spPr>
          <a:xfrm>
            <a:off x="729450" y="1318650"/>
            <a:ext cx="7688700" cy="283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Part II: Demonstration</a:t>
            </a:r>
            <a:endParaRPr sz="4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5"/>
          <p:cNvSpPr txBox="1"/>
          <p:nvPr>
            <p:ph type="title"/>
          </p:nvPr>
        </p:nvSpPr>
        <p:spPr>
          <a:xfrm>
            <a:off x="729450" y="1318650"/>
            <a:ext cx="7688700" cy="283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Part III: Learning &amp; Development Process</a:t>
            </a:r>
            <a:endParaRPr sz="4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Strategies</a:t>
            </a:r>
            <a:endParaRPr/>
          </a:p>
        </p:txBody>
      </p:sp>
      <p:sp>
        <p:nvSpPr>
          <p:cNvPr id="172" name="Google Shape;172;p26"/>
          <p:cNvSpPr txBox="1"/>
          <p:nvPr>
            <p:ph idx="1" type="body"/>
          </p:nvPr>
        </p:nvSpPr>
        <p:spPr>
          <a:xfrm>
            <a:off x="729450" y="2078875"/>
            <a:ext cx="7688700" cy="234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" sz="1700"/>
              <a:t>Unity/Oculus Documentation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" sz="1700"/>
              <a:t>Scripting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" sz="1700"/>
              <a:t>Unity Tutorials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" sz="1700"/>
              <a:t>UI/Gameplay Ideas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" sz="1700"/>
              <a:t>Youtube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" sz="1700"/>
              <a:t>UI/Gameplay Ideas</a:t>
            </a:r>
            <a:endParaRPr sz="17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Extensions</a:t>
            </a:r>
            <a:endParaRPr/>
          </a:p>
        </p:txBody>
      </p:sp>
      <p:sp>
        <p:nvSpPr>
          <p:cNvPr id="178" name="Google Shape;178;p27"/>
          <p:cNvSpPr txBox="1"/>
          <p:nvPr>
            <p:ph idx="1" type="body"/>
          </p:nvPr>
        </p:nvSpPr>
        <p:spPr>
          <a:xfrm>
            <a:off x="729450" y="2078875"/>
            <a:ext cx="7688700" cy="271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Ideas for future projects</a:t>
            </a:r>
            <a:endParaRPr sz="1700"/>
          </a:p>
          <a:p>
            <a:pPr indent="-336550" lvl="0" marL="457200" rtl="0" algn="l">
              <a:spcBef>
                <a:spcPts val="1200"/>
              </a:spcBef>
              <a:spcAft>
                <a:spcPts val="0"/>
              </a:spcAft>
              <a:buSzPts val="1700"/>
              <a:buChar char="-"/>
            </a:pPr>
            <a:r>
              <a:rPr lang="en" sz="1700"/>
              <a:t>XR Rig vs. Oculus Integration Package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" sz="1700"/>
              <a:t>Mounting striker to user’s hand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" sz="1700"/>
              <a:t>Computer Strategy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" sz="1700"/>
              <a:t>Environment Design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" sz="1700"/>
              <a:t>Customization options</a:t>
            </a:r>
            <a:endParaRPr sz="17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8"/>
          <p:cNvSpPr txBox="1"/>
          <p:nvPr>
            <p:ph type="title"/>
          </p:nvPr>
        </p:nvSpPr>
        <p:spPr>
          <a:xfrm>
            <a:off x="729450" y="1318650"/>
            <a:ext cx="7688700" cy="283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Part IV: Q&amp;A</a:t>
            </a:r>
            <a:endParaRPr sz="4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9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Case Things Go Wrong</a:t>
            </a:r>
            <a:endParaRPr/>
          </a:p>
        </p:txBody>
      </p:sp>
      <p:pic>
        <p:nvPicPr>
          <p:cNvPr id="189" name="Google Shape;189;p29" title="com.oculus.shellenv-20210428-221939[1]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79575" y="1853850"/>
            <a:ext cx="2984850" cy="298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Extra Stuff</a:t>
            </a:r>
            <a:endParaRPr/>
          </a:p>
        </p:txBody>
      </p:sp>
      <p:sp>
        <p:nvSpPr>
          <p:cNvPr id="195" name="Google Shape;195;p30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The Weekly Coder’s - Computer AI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>
            <p:ph type="title"/>
          </p:nvPr>
        </p:nvSpPr>
        <p:spPr>
          <a:xfrm>
            <a:off x="729450" y="1318650"/>
            <a:ext cx="7688700" cy="283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Part I: Project Description</a:t>
            </a:r>
            <a:endParaRPr sz="4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Description &amp; Requirements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729450" y="2078875"/>
            <a:ext cx="7688700" cy="238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</a:rPr>
              <a:t>Develop a VR application that allows a user to play Air Hockey against a computerized opponent.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rabicPeriod"/>
            </a:pPr>
            <a:r>
              <a:rPr lang="en" sz="1600">
                <a:solidFill>
                  <a:srgbClr val="000000"/>
                </a:solidFill>
              </a:rPr>
              <a:t>Determine how the player will control the “paddle” .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rabicPeriod"/>
            </a:pPr>
            <a:r>
              <a:rPr lang="en" sz="1600">
                <a:solidFill>
                  <a:srgbClr val="000000"/>
                </a:solidFill>
              </a:rPr>
              <a:t>Provide for different skill level of players.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rabicPeriod"/>
            </a:pPr>
            <a:r>
              <a:rPr lang="en" sz="1600">
                <a:solidFill>
                  <a:srgbClr val="000000"/>
                </a:solidFill>
              </a:rPr>
              <a:t>Make it realistic using correct angles and velocity.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rabicPeriod"/>
            </a:pPr>
            <a:r>
              <a:rPr lang="en" sz="1600">
                <a:solidFill>
                  <a:srgbClr val="000000"/>
                </a:solidFill>
              </a:rPr>
              <a:t>Provide various strategies for the computer “player”.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rabicPeriod"/>
            </a:pPr>
            <a:r>
              <a:rPr lang="en" sz="1600">
                <a:solidFill>
                  <a:srgbClr val="000000"/>
                </a:solidFill>
              </a:rPr>
              <a:t>Keep score.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rabicPeriod"/>
            </a:pPr>
            <a:r>
              <a:rPr lang="en" sz="1600">
                <a:solidFill>
                  <a:srgbClr val="000000"/>
                </a:solidFill>
              </a:rPr>
              <a:t>Make it fun and exciting.</a:t>
            </a:r>
            <a:endParaRPr sz="1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Solution: Unity</a:t>
            </a:r>
            <a:endParaRPr/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729450" y="2078875"/>
            <a:ext cx="38424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" sz="1700"/>
              <a:t>Cross Platform Game Engine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" sz="1700"/>
              <a:t>3D Video Game Design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" sz="1700"/>
              <a:t>Scripting in C#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" sz="1700"/>
              <a:t>Oculus: “Build Your First App”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" sz="1700"/>
              <a:t>Game Objects, Colliders, Rigidbodies</a:t>
            </a:r>
            <a:endParaRPr sz="1700"/>
          </a:p>
        </p:txBody>
      </p:sp>
      <p:pic>
        <p:nvPicPr>
          <p:cNvPr id="106" name="Google Shape;106;p16" title="First VR Project - SampleScene - Android - Unity 2020.2.4f1 Personal_ _DX11_ 2021-04-28 23-29-58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23513" y="1861425"/>
            <a:ext cx="3594625" cy="2695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240"/>
              <a:t>Make realistic with using correct angles and velocity </a:t>
            </a:r>
            <a:endParaRPr sz="2240"/>
          </a:p>
        </p:txBody>
      </p:sp>
      <p:sp>
        <p:nvSpPr>
          <p:cNvPr id="112" name="Google Shape;112;p17"/>
          <p:cNvSpPr txBox="1"/>
          <p:nvPr>
            <p:ph idx="1" type="body"/>
          </p:nvPr>
        </p:nvSpPr>
        <p:spPr>
          <a:xfrm>
            <a:off x="729450" y="2078875"/>
            <a:ext cx="3842400" cy="270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" sz="1700"/>
              <a:t>Table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" sz="1700"/>
              <a:t>Ice Floor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" sz="1700"/>
              <a:t>Bouncy Wall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" sz="1700"/>
              <a:t>Puck and Striker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" sz="1700"/>
              <a:t>Originally used velocity formula (speed * time)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" sz="1700"/>
              <a:t>Rigidbody physics</a:t>
            </a:r>
            <a:endParaRPr sz="1700"/>
          </a:p>
        </p:txBody>
      </p:sp>
      <p:pic>
        <p:nvPicPr>
          <p:cNvPr id="113" name="Google Shape;113;p17" title="striker_puck_collision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10550" y="2078875"/>
            <a:ext cx="3607600" cy="270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Determine how the player will control the “paddle” </a:t>
            </a:r>
            <a:endParaRPr/>
          </a:p>
        </p:txBody>
      </p:sp>
      <p:sp>
        <p:nvSpPr>
          <p:cNvPr id="119" name="Google Shape;119;p18"/>
          <p:cNvSpPr txBox="1"/>
          <p:nvPr>
            <p:ph idx="1" type="body"/>
          </p:nvPr>
        </p:nvSpPr>
        <p:spPr>
          <a:xfrm>
            <a:off x="729450" y="2078875"/>
            <a:ext cx="3842400" cy="274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en" sz="1900"/>
              <a:t>Oculus Integration Package</a:t>
            </a:r>
            <a:endParaRPr sz="19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" sz="1700"/>
              <a:t>OVR Player Controller</a:t>
            </a:r>
            <a:endParaRPr sz="1700"/>
          </a:p>
          <a:p>
            <a:pPr indent="-336550" lvl="2" marL="13716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" sz="1700"/>
              <a:t>OVR Grabber</a:t>
            </a:r>
            <a:endParaRPr sz="1700"/>
          </a:p>
          <a:p>
            <a:pPr indent="-336550" lvl="2" marL="13716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" sz="1700"/>
              <a:t>OVR Grabbable</a:t>
            </a:r>
            <a:endParaRPr sz="1700"/>
          </a:p>
        </p:txBody>
      </p:sp>
      <p:pic>
        <p:nvPicPr>
          <p:cNvPr id="120" name="Google Shape;120;p18" title="grabProblems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33300" y="1957300"/>
            <a:ext cx="2984850" cy="298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Keep score</a:t>
            </a:r>
            <a:endParaRPr/>
          </a:p>
        </p:txBody>
      </p:sp>
      <p:sp>
        <p:nvSpPr>
          <p:cNvPr id="126" name="Google Shape;126;p19"/>
          <p:cNvSpPr txBox="1"/>
          <p:nvPr>
            <p:ph idx="1" type="body"/>
          </p:nvPr>
        </p:nvSpPr>
        <p:spPr>
          <a:xfrm>
            <a:off x="729450" y="2078875"/>
            <a:ext cx="3842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" sz="1700"/>
              <a:t>OnCollisionEnter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" sz="1700"/>
              <a:t>Introduction of Game Manager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" sz="1700"/>
              <a:t>Timer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" sz="1700"/>
              <a:t>Play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" sz="1700"/>
              <a:t>Pause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" sz="1700"/>
              <a:t>Quit</a:t>
            </a:r>
            <a:endParaRPr sz="1700"/>
          </a:p>
        </p:txBody>
      </p:sp>
      <p:pic>
        <p:nvPicPr>
          <p:cNvPr id="127" name="Google Shape;127;p19" title="com.DefaultCompany.AirHockey-20210405-013646[1]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33300" y="1717000"/>
            <a:ext cx="2984850" cy="298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Provide various strategies for the computer “player”</a:t>
            </a:r>
            <a:endParaRPr/>
          </a:p>
        </p:txBody>
      </p:sp>
      <p:sp>
        <p:nvSpPr>
          <p:cNvPr id="133" name="Google Shape;133;p20"/>
          <p:cNvSpPr txBox="1"/>
          <p:nvPr>
            <p:ph idx="1" type="body"/>
          </p:nvPr>
        </p:nvSpPr>
        <p:spPr>
          <a:xfrm>
            <a:off x="729450" y="2078875"/>
            <a:ext cx="4041600" cy="28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Pong (1972)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CPU tracks position of ball along y-axis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Inspired by The Weekly Coder’s Computer AI video on Youtube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Test Striker Function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Track position of puck on x and z-axis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CPU’s x position &lt; Puck’s x position</a:t>
            </a:r>
            <a:endParaRPr/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Move Right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CPU’s x position &gt; Puck’s x position</a:t>
            </a:r>
            <a:endParaRPr/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Move Left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CPU’s z position &lt; Puck’s z position</a:t>
            </a:r>
            <a:endParaRPr/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Move Forward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CPU’s z position &gt; Puck’s z position</a:t>
            </a:r>
            <a:endParaRPr/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Move Backward</a:t>
            </a:r>
            <a:endParaRPr/>
          </a:p>
        </p:txBody>
      </p:sp>
      <p:pic>
        <p:nvPicPr>
          <p:cNvPr id="134" name="Google Shape;13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88300" y="2290162"/>
            <a:ext cx="3964700" cy="237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1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Provide for different skill level of players</a:t>
            </a:r>
            <a:endParaRPr/>
          </a:p>
        </p:txBody>
      </p:sp>
      <p:sp>
        <p:nvSpPr>
          <p:cNvPr id="140" name="Google Shape;140;p21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" sz="1700"/>
              <a:t>Different force added for each level of </a:t>
            </a:r>
            <a:r>
              <a:rPr lang="en" sz="1700"/>
              <a:t>Test Striker 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" sz="1700"/>
              <a:t>Easy: 0.1f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" sz="1700"/>
              <a:t>Medium: 0.25f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" sz="1700"/>
              <a:t>Hard: 1.0f</a:t>
            </a:r>
            <a:endParaRPr sz="17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