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Gill Sans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22" Type="http://schemas.openxmlformats.org/officeDocument/2006/relationships/font" Target="fonts/GillSans-bold.fntdata"/><Relationship Id="rId10" Type="http://schemas.openxmlformats.org/officeDocument/2006/relationships/slide" Target="slides/slide5.xml"/><Relationship Id="rId21" Type="http://schemas.openxmlformats.org/officeDocument/2006/relationships/font" Target="fonts/GillSans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0f0cadc191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0f0cadc191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0a1ec174e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0a1ec174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0f0cadc19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0f0cadc19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0f0cadc191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0f0cadc191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0f0cadc191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0f0cadc191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f0cadc191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0f0cadc191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f0cadc191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0f0cadc191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0f0cadc191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0f0cadc191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0f0cadc191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0f0cadc191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0f0cadc191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0f0cadc191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SCRAPELY 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BRENDAN AIRD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IMMEDIATE NEXT STEPS</a:t>
            </a:r>
            <a:endParaRPr/>
          </a:p>
        </p:txBody>
      </p:sp>
      <p:sp>
        <p:nvSpPr>
          <p:cNvPr id="155" name="Google Shape;155;p22"/>
          <p:cNvSpPr txBox="1"/>
          <p:nvPr>
            <p:ph idx="1" type="body"/>
          </p:nvPr>
        </p:nvSpPr>
        <p:spPr>
          <a:xfrm>
            <a:off x="471900" y="1919075"/>
            <a:ext cx="2710200" cy="301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Gill Sans"/>
                <a:ea typeface="Gill Sans"/>
                <a:cs typeface="Gill Sans"/>
                <a:sym typeface="Gill Sans"/>
              </a:rPr>
              <a:t>After chatting with Dr. Diederich on my progress with my project</a:t>
            </a:r>
            <a:endParaRPr sz="14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latin typeface="Gill Sans"/>
                <a:ea typeface="Gill Sans"/>
                <a:cs typeface="Gill Sans"/>
                <a:sym typeface="Gill Sans"/>
              </a:rPr>
              <a:t>Next Steps:</a:t>
            </a:r>
            <a:endParaRPr sz="14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latin typeface="Gill Sans"/>
                <a:ea typeface="Gill Sans"/>
                <a:cs typeface="Gill Sans"/>
                <a:sym typeface="Gill Sans"/>
              </a:rPr>
              <a:t>Understand </a:t>
            </a:r>
            <a:endParaRPr sz="1400">
              <a:latin typeface="Gill Sans"/>
              <a:ea typeface="Gill Sans"/>
              <a:cs typeface="Gill Sans"/>
              <a:sym typeface="Gill Sans"/>
            </a:endParaRPr>
          </a:p>
          <a:p>
            <a:pPr indent="-310832" lvl="0" marL="457200" rtl="0" algn="l">
              <a:spcBef>
                <a:spcPts val="1200"/>
              </a:spcBef>
              <a:spcAft>
                <a:spcPts val="0"/>
              </a:spcAft>
              <a:buSzPct val="100000"/>
              <a:buFont typeface="Gill Sans"/>
              <a:buChar char="●"/>
            </a:pPr>
            <a:r>
              <a:rPr lang="en" sz="1400">
                <a:latin typeface="Gill Sans"/>
                <a:ea typeface="Gill Sans"/>
                <a:cs typeface="Gill Sans"/>
                <a:sym typeface="Gill Sans"/>
              </a:rPr>
              <a:t>Sentiment Analysis (TextBlob,VADER)</a:t>
            </a:r>
            <a:endParaRPr sz="14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6" name="Google Shape;15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7225" y="2055150"/>
            <a:ext cx="4911025" cy="207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 </a:t>
            </a:r>
            <a:endParaRPr/>
          </a:p>
        </p:txBody>
      </p:sp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ONE MOMENT!!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DEFINITION 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26946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50">
                <a:solidFill>
                  <a:srgbClr val="000000"/>
                </a:solidFill>
                <a:highlight>
                  <a:srgbClr val="FFFFFF"/>
                </a:highlight>
                <a:latin typeface="Gill Sans"/>
                <a:ea typeface="Gill Sans"/>
                <a:cs typeface="Gill Sans"/>
                <a:sym typeface="Gill Sans"/>
              </a:rPr>
              <a:t>Develop an application that can be used by individuals looking to automatically scrape internet reviews from websites. This application would look at a website like TripAdvisor for a particular hotel and grab all the individual reviews posted from all pages.  These collected reviews would then need to be presented with appropriate visualizations of the important data.</a:t>
            </a:r>
            <a:endParaRPr sz="1700"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7125" y="2151388"/>
            <a:ext cx="4501875" cy="24778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4"/>
          <p:cNvSpPr txBox="1"/>
          <p:nvPr/>
        </p:nvSpPr>
        <p:spPr>
          <a:xfrm>
            <a:off x="5096250" y="1790600"/>
            <a:ext cx="3135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First Design: 2/11/2023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ill Sans"/>
                <a:ea typeface="Gill Sans"/>
                <a:cs typeface="Gill Sans"/>
                <a:sym typeface="Gill Sans"/>
              </a:rPr>
              <a:t>WHAT IS MY PROJECT, WHY AM I CREATING IT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471900" y="1919075"/>
            <a:ext cx="19542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374151"/>
                </a:solidFill>
                <a:latin typeface="Gill Sans"/>
                <a:ea typeface="Gill Sans"/>
                <a:cs typeface="Gill Sans"/>
                <a:sym typeface="Gill Sans"/>
              </a:rPr>
              <a:t>What</a:t>
            </a:r>
            <a:r>
              <a:rPr b="1" lang="en" sz="1600">
                <a:solidFill>
                  <a:srgbClr val="374151"/>
                </a:solidFill>
                <a:latin typeface="Gill Sans"/>
                <a:ea typeface="Gill Sans"/>
                <a:cs typeface="Gill Sans"/>
                <a:sym typeface="Gill Sans"/>
              </a:rPr>
              <a:t>:</a:t>
            </a:r>
            <a:r>
              <a:rPr lang="en" sz="1600">
                <a:solidFill>
                  <a:srgbClr val="374151"/>
                </a:solidFill>
                <a:latin typeface="Gill Sans"/>
                <a:ea typeface="Gill Sans"/>
                <a:cs typeface="Gill Sans"/>
                <a:sym typeface="Gill Sans"/>
              </a:rPr>
              <a:t> Web Scraping Application for Businesses (ex. Sites like TripAdvisor, Yelp, etc..)</a:t>
            </a:r>
            <a:endParaRPr sz="1600">
              <a:solidFill>
                <a:srgbClr val="37415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374151"/>
                </a:solidFill>
                <a:latin typeface="Gill Sans"/>
                <a:ea typeface="Gill Sans"/>
                <a:cs typeface="Gill Sans"/>
                <a:sym typeface="Gill Sans"/>
              </a:rPr>
              <a:t>Why:</a:t>
            </a:r>
            <a:r>
              <a:rPr lang="en" sz="1600">
                <a:solidFill>
                  <a:srgbClr val="374151"/>
                </a:solidFill>
                <a:latin typeface="Gill Sans"/>
                <a:ea typeface="Gill Sans"/>
                <a:cs typeface="Gill Sans"/>
                <a:sym typeface="Gill Sans"/>
              </a:rPr>
              <a:t> Helping businesses improve based off really data and customer feedback</a:t>
            </a:r>
            <a:endParaRPr sz="1600">
              <a:solidFill>
                <a:srgbClr val="37415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7415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>
              <a:solidFill>
                <a:srgbClr val="37415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5975" y="1795925"/>
            <a:ext cx="5750000" cy="277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ill Sans"/>
                <a:ea typeface="Gill Sans"/>
                <a:cs typeface="Gill Sans"/>
                <a:sym typeface="Gill Sans"/>
              </a:rPr>
              <a:t>PYTHON </a:t>
            </a:r>
            <a:r>
              <a:rPr lang="en">
                <a:latin typeface="Gill Sans"/>
                <a:ea typeface="Gill Sans"/>
                <a:cs typeface="Gill Sans"/>
                <a:sym typeface="Gill Sans"/>
              </a:rPr>
              <a:t>LIBRARIES</a:t>
            </a:r>
            <a:r>
              <a:rPr lang="en">
                <a:latin typeface="Gill Sans"/>
                <a:ea typeface="Gill Sans"/>
                <a:cs typeface="Gill Sans"/>
                <a:sym typeface="Gill Sans"/>
              </a:rPr>
              <a:t> I’M USING SO FAR</a:t>
            </a:r>
            <a:r>
              <a:rPr lang="en"/>
              <a:t> </a:t>
            </a:r>
            <a:endParaRPr/>
          </a:p>
        </p:txBody>
      </p:sp>
      <p:sp>
        <p:nvSpPr>
          <p:cNvPr id="89" name="Google Shape;89;p16"/>
          <p:cNvSpPr txBox="1"/>
          <p:nvPr/>
        </p:nvSpPr>
        <p:spPr>
          <a:xfrm>
            <a:off x="653775" y="2181850"/>
            <a:ext cx="24417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Libraries: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Flask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requests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render_template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send_file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BeautifulSoup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os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gensim 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2441800" y="2397400"/>
            <a:ext cx="24417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io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matpotlib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seaborn (built on top)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pandas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collections(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for future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)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7160" y="1874650"/>
            <a:ext cx="4201689" cy="264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FLOW AND DESIGN FOR MY PROJECT</a:t>
            </a:r>
            <a:endParaRPr/>
          </a:p>
        </p:txBody>
      </p:sp>
      <p:sp>
        <p:nvSpPr>
          <p:cNvPr id="97" name="Google Shape;97;p17"/>
          <p:cNvSpPr/>
          <p:nvPr/>
        </p:nvSpPr>
        <p:spPr>
          <a:xfrm>
            <a:off x="52775" y="1704175"/>
            <a:ext cx="1158000" cy="953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App.run() will start my web application</a:t>
            </a:r>
            <a:endParaRPr sz="1200"/>
          </a:p>
        </p:txBody>
      </p:sp>
      <p:cxnSp>
        <p:nvCxnSpPr>
          <p:cNvPr id="98" name="Google Shape;98;p17"/>
          <p:cNvCxnSpPr>
            <a:stCxn id="97" idx="3"/>
          </p:cNvCxnSpPr>
          <p:nvPr/>
        </p:nvCxnSpPr>
        <p:spPr>
          <a:xfrm>
            <a:off x="1210775" y="2180725"/>
            <a:ext cx="6144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9" name="Google Shape;99;p17"/>
          <p:cNvSpPr/>
          <p:nvPr/>
        </p:nvSpPr>
        <p:spPr>
          <a:xfrm>
            <a:off x="1825175" y="1706125"/>
            <a:ext cx="1158000" cy="953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Index() will run and create first page (index.html)</a:t>
            </a:r>
            <a:endParaRPr sz="1200"/>
          </a:p>
        </p:txBody>
      </p:sp>
      <p:cxnSp>
        <p:nvCxnSpPr>
          <p:cNvPr id="100" name="Google Shape;100;p17"/>
          <p:cNvCxnSpPr/>
          <p:nvPr/>
        </p:nvCxnSpPr>
        <p:spPr>
          <a:xfrm>
            <a:off x="2983175" y="2205738"/>
            <a:ext cx="945000" cy="1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1" name="Google Shape;101;p17"/>
          <p:cNvSpPr/>
          <p:nvPr/>
        </p:nvSpPr>
        <p:spPr>
          <a:xfrm>
            <a:off x="3937338" y="1706125"/>
            <a:ext cx="976800" cy="953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User enters </a:t>
            </a:r>
            <a:r>
              <a:rPr lang="en" sz="1200"/>
              <a:t>specific</a:t>
            </a:r>
            <a:r>
              <a:rPr lang="en" sz="1200"/>
              <a:t> inputs </a:t>
            </a:r>
            <a:endParaRPr sz="1200"/>
          </a:p>
        </p:txBody>
      </p:sp>
      <p:sp>
        <p:nvSpPr>
          <p:cNvPr id="102" name="Google Shape;102;p17"/>
          <p:cNvSpPr txBox="1"/>
          <p:nvPr/>
        </p:nvSpPr>
        <p:spPr>
          <a:xfrm>
            <a:off x="2983163" y="1963250"/>
            <a:ext cx="1326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Roboto"/>
                <a:ea typeface="Roboto"/>
                <a:cs typeface="Roboto"/>
                <a:sym typeface="Roboto"/>
              </a:rPr>
              <a:t>Go to local host</a:t>
            </a:r>
            <a:endParaRPr sz="5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3" name="Google Shape;103;p17"/>
          <p:cNvCxnSpPr>
            <a:stCxn id="101" idx="3"/>
          </p:cNvCxnSpPr>
          <p:nvPr/>
        </p:nvCxnSpPr>
        <p:spPr>
          <a:xfrm>
            <a:off x="4914138" y="2182675"/>
            <a:ext cx="807900" cy="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4" name="Google Shape;104;p17"/>
          <p:cNvSpPr txBox="1"/>
          <p:nvPr/>
        </p:nvSpPr>
        <p:spPr>
          <a:xfrm>
            <a:off x="4914138" y="1963250"/>
            <a:ext cx="1326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Roboto"/>
                <a:ea typeface="Roboto"/>
                <a:cs typeface="Roboto"/>
                <a:sym typeface="Roboto"/>
              </a:rPr>
              <a:t>On Submit </a:t>
            </a:r>
            <a:endParaRPr sz="5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17"/>
          <p:cNvSpPr/>
          <p:nvPr/>
        </p:nvSpPr>
        <p:spPr>
          <a:xfrm>
            <a:off x="5722050" y="1704175"/>
            <a:ext cx="976800" cy="953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Python will process and scraping begins </a:t>
            </a:r>
            <a:endParaRPr sz="1200"/>
          </a:p>
        </p:txBody>
      </p:sp>
      <p:sp>
        <p:nvSpPr>
          <p:cNvPr id="106" name="Google Shape;106;p17"/>
          <p:cNvSpPr/>
          <p:nvPr/>
        </p:nvSpPr>
        <p:spPr>
          <a:xfrm>
            <a:off x="7396225" y="1707175"/>
            <a:ext cx="976800" cy="953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Scraped() runs</a:t>
            </a:r>
            <a:endParaRPr sz="1200"/>
          </a:p>
        </p:txBody>
      </p:sp>
      <p:cxnSp>
        <p:nvCxnSpPr>
          <p:cNvPr id="107" name="Google Shape;107;p17"/>
          <p:cNvCxnSpPr>
            <a:stCxn id="105" idx="3"/>
            <a:endCxn id="106" idx="1"/>
          </p:cNvCxnSpPr>
          <p:nvPr/>
        </p:nvCxnSpPr>
        <p:spPr>
          <a:xfrm>
            <a:off x="6698850" y="2180725"/>
            <a:ext cx="6975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7"/>
          <p:cNvCxnSpPr>
            <a:stCxn id="106" idx="2"/>
          </p:cNvCxnSpPr>
          <p:nvPr/>
        </p:nvCxnSpPr>
        <p:spPr>
          <a:xfrm>
            <a:off x="7884625" y="2660275"/>
            <a:ext cx="5100" cy="29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7"/>
          <p:cNvCxnSpPr/>
          <p:nvPr/>
        </p:nvCxnSpPr>
        <p:spPr>
          <a:xfrm rot="10800000">
            <a:off x="441100" y="2954875"/>
            <a:ext cx="7475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7"/>
          <p:cNvCxnSpPr/>
          <p:nvPr/>
        </p:nvCxnSpPr>
        <p:spPr>
          <a:xfrm>
            <a:off x="441100" y="2927325"/>
            <a:ext cx="0" cy="35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1" name="Google Shape;111;p17"/>
          <p:cNvSpPr/>
          <p:nvPr/>
        </p:nvSpPr>
        <p:spPr>
          <a:xfrm>
            <a:off x="44975" y="3252475"/>
            <a:ext cx="908100" cy="953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Scraped() calls Scraped_Reviews </a:t>
            </a:r>
            <a:endParaRPr sz="1200"/>
          </a:p>
        </p:txBody>
      </p:sp>
      <p:cxnSp>
        <p:nvCxnSpPr>
          <p:cNvPr id="112" name="Google Shape;112;p17"/>
          <p:cNvCxnSpPr>
            <a:stCxn id="111" idx="3"/>
          </p:cNvCxnSpPr>
          <p:nvPr/>
        </p:nvCxnSpPr>
        <p:spPr>
          <a:xfrm flipH="1" rot="10800000">
            <a:off x="953075" y="3725425"/>
            <a:ext cx="661800" cy="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3" name="Google Shape;113;p17"/>
          <p:cNvSpPr txBox="1"/>
          <p:nvPr/>
        </p:nvSpPr>
        <p:spPr>
          <a:xfrm>
            <a:off x="960869" y="3354675"/>
            <a:ext cx="66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Roboto"/>
                <a:ea typeface="Roboto"/>
                <a:cs typeface="Roboto"/>
                <a:sym typeface="Roboto"/>
              </a:rPr>
              <a:t>Based on user input </a:t>
            </a:r>
            <a:endParaRPr sz="5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1630475" y="3347600"/>
            <a:ext cx="80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1580375" y="3250525"/>
            <a:ext cx="908100" cy="953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Loop runs, scrapes pages</a:t>
            </a:r>
            <a:endParaRPr sz="1200"/>
          </a:p>
        </p:txBody>
      </p:sp>
      <p:cxnSp>
        <p:nvCxnSpPr>
          <p:cNvPr id="116" name="Google Shape;116;p17"/>
          <p:cNvCxnSpPr>
            <a:stCxn id="115" idx="3"/>
          </p:cNvCxnSpPr>
          <p:nvPr/>
        </p:nvCxnSpPr>
        <p:spPr>
          <a:xfrm flipH="1" rot="10800000">
            <a:off x="2488475" y="3725575"/>
            <a:ext cx="5442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7" name="Google Shape;117;p17"/>
          <p:cNvSpPr txBox="1"/>
          <p:nvPr/>
        </p:nvSpPr>
        <p:spPr>
          <a:xfrm>
            <a:off x="2511894" y="3402750"/>
            <a:ext cx="66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Roboto"/>
                <a:ea typeface="Roboto"/>
                <a:cs typeface="Roboto"/>
                <a:sym typeface="Roboto"/>
              </a:rPr>
              <a:t>Hits max requests </a:t>
            </a:r>
            <a:r>
              <a:rPr lang="en" sz="700">
                <a:latin typeface="Roboto"/>
                <a:ea typeface="Roboto"/>
                <a:cs typeface="Roboto"/>
                <a:sym typeface="Roboto"/>
              </a:rPr>
              <a:t> </a:t>
            </a:r>
            <a:endParaRPr sz="5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8" name="Google Shape;118;p17"/>
          <p:cNvSpPr/>
          <p:nvPr/>
        </p:nvSpPr>
        <p:spPr>
          <a:xfrm>
            <a:off x="3032675" y="3213875"/>
            <a:ext cx="976800" cy="953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Transferred into dataframe, saved csv</a:t>
            </a:r>
            <a:endParaRPr sz="1200"/>
          </a:p>
        </p:txBody>
      </p:sp>
      <p:cxnSp>
        <p:nvCxnSpPr>
          <p:cNvPr id="119" name="Google Shape;119;p17"/>
          <p:cNvCxnSpPr>
            <a:stCxn id="118" idx="3"/>
          </p:cNvCxnSpPr>
          <p:nvPr/>
        </p:nvCxnSpPr>
        <p:spPr>
          <a:xfrm flipH="1" rot="10800000">
            <a:off x="4009475" y="3686225"/>
            <a:ext cx="889800" cy="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0" name="Google Shape;120;p17"/>
          <p:cNvSpPr/>
          <p:nvPr/>
        </p:nvSpPr>
        <p:spPr>
          <a:xfrm>
            <a:off x="4899275" y="3211775"/>
            <a:ext cx="1326900" cy="953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Scraped2.html webpage load </a:t>
            </a:r>
            <a:endParaRPr sz="1200"/>
          </a:p>
        </p:txBody>
      </p:sp>
      <p:cxnSp>
        <p:nvCxnSpPr>
          <p:cNvPr id="121" name="Google Shape;121;p17"/>
          <p:cNvCxnSpPr>
            <a:stCxn id="120" idx="3"/>
          </p:cNvCxnSpPr>
          <p:nvPr/>
        </p:nvCxnSpPr>
        <p:spPr>
          <a:xfrm flipH="1" rot="10800000">
            <a:off x="6226175" y="3686225"/>
            <a:ext cx="1170000" cy="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2" name="Google Shape;122;p17"/>
          <p:cNvSpPr txBox="1"/>
          <p:nvPr/>
        </p:nvSpPr>
        <p:spPr>
          <a:xfrm>
            <a:off x="6127174" y="3354675"/>
            <a:ext cx="136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Roboto"/>
                <a:ea typeface="Roboto"/>
                <a:cs typeface="Roboto"/>
                <a:sym typeface="Roboto"/>
              </a:rPr>
              <a:t>v</a:t>
            </a:r>
            <a:r>
              <a:rPr lang="en" sz="700">
                <a:latin typeface="Roboto"/>
                <a:ea typeface="Roboto"/>
                <a:cs typeface="Roboto"/>
                <a:sym typeface="Roboto"/>
              </a:rPr>
              <a:t>isiulizecount () embedded in scraped.html </a:t>
            </a:r>
            <a:r>
              <a:rPr lang="en" sz="700">
                <a:latin typeface="Roboto"/>
                <a:ea typeface="Roboto"/>
                <a:cs typeface="Roboto"/>
                <a:sym typeface="Roboto"/>
              </a:rPr>
              <a:t> </a:t>
            </a:r>
            <a:endParaRPr sz="5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p17"/>
          <p:cNvSpPr/>
          <p:nvPr/>
        </p:nvSpPr>
        <p:spPr>
          <a:xfrm>
            <a:off x="7427875" y="3213875"/>
            <a:ext cx="1326900" cy="953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Result page with graph </a:t>
            </a:r>
            <a:r>
              <a:rPr lang="en" sz="1200"/>
              <a:t> </a:t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ill Sans"/>
                <a:ea typeface="Gill Sans"/>
                <a:cs typeface="Gill Sans"/>
                <a:sym typeface="Gill Sans"/>
              </a:rPr>
              <a:t>ROADBLOCKS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9" name="Google Shape;129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Gill Sans"/>
                <a:ea typeface="Gill Sans"/>
                <a:cs typeface="Gill Sans"/>
                <a:sym typeface="Gill Sans"/>
              </a:rPr>
              <a:t>Challenges I had throughout my project creation: </a:t>
            </a:r>
            <a:endParaRPr sz="1600">
              <a:latin typeface="Gill Sans"/>
              <a:ea typeface="Gill Sans"/>
              <a:cs typeface="Gill Sans"/>
              <a:sym typeface="Gill Sans"/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Font typeface="Gill Sans"/>
              <a:buChar char="●"/>
            </a:pPr>
            <a:r>
              <a:rPr lang="en" sz="1600">
                <a:latin typeface="Gill Sans"/>
                <a:ea typeface="Gill Sans"/>
                <a:cs typeface="Gill Sans"/>
                <a:sym typeface="Gill Sans"/>
              </a:rPr>
              <a:t>Learning curve python, web scraping</a:t>
            </a:r>
            <a:endParaRPr sz="1600">
              <a:latin typeface="Gill Sans"/>
              <a:ea typeface="Gill Sans"/>
              <a:cs typeface="Gill Sans"/>
              <a:sym typeface="Gill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Gill Sans"/>
              <a:buChar char="●"/>
            </a:pPr>
            <a:r>
              <a:rPr lang="en" sz="1600">
                <a:latin typeface="Gill Sans"/>
                <a:ea typeface="Gill Sans"/>
                <a:cs typeface="Gill Sans"/>
                <a:sym typeface="Gill Sans"/>
              </a:rPr>
              <a:t>Flask</a:t>
            </a:r>
            <a:endParaRPr sz="1600">
              <a:latin typeface="Gill Sans"/>
              <a:ea typeface="Gill Sans"/>
              <a:cs typeface="Gill Sans"/>
              <a:sym typeface="Gill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Gill Sans"/>
              <a:buChar char="●"/>
            </a:pPr>
            <a:r>
              <a:rPr lang="en" sz="1600">
                <a:latin typeface="Gill Sans"/>
                <a:ea typeface="Gill Sans"/>
                <a:cs typeface="Gill Sans"/>
                <a:sym typeface="Gill Sans"/>
              </a:rPr>
              <a:t>Debugging(getting my data through)</a:t>
            </a:r>
            <a:endParaRPr sz="1600">
              <a:latin typeface="Gill Sans"/>
              <a:ea typeface="Gill Sans"/>
              <a:cs typeface="Gill Sans"/>
              <a:sym typeface="Gill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Gill Sans"/>
              <a:buChar char="●"/>
            </a:pPr>
            <a:r>
              <a:rPr lang="en" sz="1600">
                <a:latin typeface="Gill Sans"/>
                <a:ea typeface="Gill Sans"/>
                <a:cs typeface="Gill Sans"/>
                <a:sym typeface="Gill Sans"/>
              </a:rPr>
              <a:t>Data visualization lib. &amp; tools</a:t>
            </a:r>
            <a:endParaRPr sz="1600"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30" name="Google Shape;13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1625" y="2070800"/>
            <a:ext cx="3581575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8"/>
          <p:cNvSpPr txBox="1"/>
          <p:nvPr/>
        </p:nvSpPr>
        <p:spPr>
          <a:xfrm>
            <a:off x="6175350" y="4128200"/>
            <a:ext cx="183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Gill Sans"/>
                <a:ea typeface="Gill Sans"/>
                <a:cs typeface="Gill Sans"/>
                <a:sym typeface="Gill Sans"/>
              </a:rPr>
              <a:t>GREAT FEELING!!</a:t>
            </a:r>
            <a:endParaRPr sz="120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ill Sans"/>
                <a:ea typeface="Gill Sans"/>
                <a:cs typeface="Gill Sans"/>
                <a:sym typeface="Gill Sans"/>
              </a:rPr>
              <a:t>My Project Visually at the Moment</a:t>
            </a:r>
            <a:r>
              <a:rPr lang="en"/>
              <a:t> </a:t>
            </a:r>
            <a:endParaRPr/>
          </a:p>
        </p:txBody>
      </p:sp>
      <p:pic>
        <p:nvPicPr>
          <p:cNvPr id="137" name="Google Shape;13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7963" y="1679725"/>
            <a:ext cx="7028073" cy="333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ill Sans"/>
                <a:ea typeface="Gill Sans"/>
                <a:cs typeface="Gill Sans"/>
                <a:sym typeface="Gill Sans"/>
              </a:rPr>
              <a:t>My Project Visually at the Moment</a:t>
            </a:r>
            <a:r>
              <a:rPr lang="en"/>
              <a:t> </a:t>
            </a:r>
            <a:endParaRPr/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6650" y="1707850"/>
            <a:ext cx="6774000" cy="336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ill Sans"/>
                <a:ea typeface="Gill Sans"/>
                <a:cs typeface="Gill Sans"/>
                <a:sym typeface="Gill Sans"/>
              </a:rPr>
              <a:t>My Project Visually at the Moment</a:t>
            </a:r>
            <a:r>
              <a:rPr lang="en"/>
              <a:t> </a:t>
            </a:r>
            <a:endParaRPr/>
          </a:p>
        </p:txBody>
      </p:sp>
      <p:pic>
        <p:nvPicPr>
          <p:cNvPr id="149" name="Google Shape;14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225" y="1721850"/>
            <a:ext cx="7024900" cy="33322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